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2"/>
  </p:handoutMasterIdLst>
  <p:sldIdLst>
    <p:sldId id="260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59" r:id="rId11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8080"/>
    <a:srgbClr val="009999"/>
    <a:srgbClr val="CC00FF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47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A76BF3C-C592-1A47-9228-7DAC5B174F6F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B336BA4-5F08-484A-BE8C-7FEF39E9CE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6/10/2016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0021" y="3510618"/>
            <a:ext cx="6630401" cy="1455729"/>
          </a:xfrm>
        </p:spPr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405" y="4193917"/>
            <a:ext cx="1245408" cy="1193101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1141998" y="1443542"/>
            <a:ext cx="6630402" cy="2131529"/>
          </a:xfrm>
        </p:spPr>
        <p:txBody>
          <a:bodyPr/>
          <a:lstStyle/>
          <a:p>
            <a:r>
              <a:rPr lang="pt-PT" dirty="0" smtClean="0"/>
              <a:t> </a:t>
            </a:r>
            <a:r>
              <a:rPr lang="en-US" b="1" dirty="0" smtClean="0"/>
              <a:t>O que é o</a:t>
            </a:r>
            <a:br>
              <a:rPr lang="en-US" b="1" dirty="0" smtClean="0"/>
            </a:br>
            <a:r>
              <a:rPr lang="en-US" b="1" dirty="0" smtClean="0"/>
              <a:t>Digital Storytelling</a:t>
            </a:r>
            <a:r>
              <a:rPr lang="pt-PT" dirty="0" smtClean="0"/>
              <a:t>?</a:t>
            </a:r>
            <a:endParaRPr lang="pt-PT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34" y="5460274"/>
            <a:ext cx="2526745" cy="91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141999" y="973373"/>
            <a:ext cx="6630401" cy="2172230"/>
          </a:xfrm>
          <a:solidFill>
            <a:schemeClr val="bg1">
              <a:lumMod val="9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dirty="0"/>
              <a:t>Produced by </a:t>
            </a:r>
            <a:r>
              <a:rPr lang="en-US" dirty="0" smtClean="0"/>
              <a:t>Lina Morgado </a:t>
            </a:r>
            <a:r>
              <a:rPr lang="en-US" dirty="0" smtClean="0"/>
              <a:t>&amp; </a:t>
            </a:r>
            <a:r>
              <a:rPr lang="en-US" dirty="0" smtClean="0"/>
              <a:t>José Figueiredo </a:t>
            </a:r>
            <a:r>
              <a:rPr lang="en-US" dirty="0"/>
              <a:t>in the framework of Erasmus+ project</a:t>
            </a:r>
            <a:br>
              <a:rPr lang="en-US" dirty="0"/>
            </a:br>
            <a:r>
              <a:rPr lang="en-US" dirty="0"/>
              <a:t>“Open Professional </a:t>
            </a:r>
            <a:r>
              <a:rPr lang="en-US" dirty="0" smtClean="0"/>
              <a:t>Collaboration </a:t>
            </a:r>
            <a:r>
              <a:rPr lang="en-US" dirty="0"/>
              <a:t>for </a:t>
            </a:r>
            <a:r>
              <a:rPr lang="en-US" dirty="0" smtClean="0"/>
              <a:t>Innovation”</a:t>
            </a:r>
            <a:endParaRPr lang="en-US" dirty="0"/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383980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77378" y="1088136"/>
            <a:ext cx="7269480" cy="50566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5" name="Chamada rectangular arredondada 4"/>
          <p:cNvSpPr/>
          <p:nvPr/>
        </p:nvSpPr>
        <p:spPr>
          <a:xfrm>
            <a:off x="4506195" y="1398505"/>
            <a:ext cx="2483784" cy="1152687"/>
          </a:xfrm>
          <a:prstGeom prst="wedgeRoundRectCallout">
            <a:avLst>
              <a:gd name="adj1" fmla="val 11966"/>
              <a:gd name="adj2" fmla="val 151152"/>
              <a:gd name="adj3" fmla="val 166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69212" y="3101419"/>
            <a:ext cx="6662804" cy="1742589"/>
          </a:xfrm>
        </p:spPr>
        <p:txBody>
          <a:bodyPr>
            <a:normAutofit fontScale="62500" lnSpcReduction="20000"/>
          </a:bodyPr>
          <a:lstStyle/>
          <a:p>
            <a:r>
              <a:rPr lang="pt-PT" sz="72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O que é </a:t>
            </a:r>
          </a:p>
          <a:p>
            <a:r>
              <a:rPr lang="pt-PT" sz="72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 </a:t>
            </a:r>
            <a:r>
              <a:rPr lang="pt-PT" sz="114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DIGITAL</a:t>
            </a:r>
            <a:endParaRPr lang="pt-PT" sz="114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1705111" y="4509120"/>
            <a:ext cx="6841747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7200" dirty="0" smtClean="0">
                <a:solidFill>
                  <a:schemeClr val="accent5">
                    <a:lumMod val="50000"/>
                  </a:schemeClr>
                </a:solidFill>
                <a:latin typeface="Eras Bold ITC" panose="020B0907030504020204" pitchFamily="34" charset="0"/>
              </a:rPr>
              <a:t>STORYTELLING ?</a:t>
            </a:r>
            <a:endParaRPr lang="pt-PT" sz="7200" dirty="0">
              <a:solidFill>
                <a:schemeClr val="accent5">
                  <a:lumMod val="5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8" name="Chamada rectangular arredondada 7"/>
          <p:cNvSpPr/>
          <p:nvPr/>
        </p:nvSpPr>
        <p:spPr>
          <a:xfrm>
            <a:off x="2465748" y="1207758"/>
            <a:ext cx="2232248" cy="793207"/>
          </a:xfrm>
          <a:prstGeom prst="wedgeRoundRectCallout">
            <a:avLst>
              <a:gd name="adj1" fmla="val 6591"/>
              <a:gd name="adj2" fmla="val 17588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412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6303" y="905256"/>
            <a:ext cx="8811481" cy="57790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cxnSp>
        <p:nvCxnSpPr>
          <p:cNvPr id="3" name="Conexão recta 2"/>
          <p:cNvCxnSpPr/>
          <p:nvPr/>
        </p:nvCxnSpPr>
        <p:spPr>
          <a:xfrm>
            <a:off x="2522903" y="1560636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4" name="Forma livre 23"/>
          <p:cNvSpPr/>
          <p:nvPr/>
        </p:nvSpPr>
        <p:spPr>
          <a:xfrm>
            <a:off x="3545912" y="2708921"/>
            <a:ext cx="955343" cy="996287"/>
          </a:xfrm>
          <a:custGeom>
            <a:avLst/>
            <a:gdLst>
              <a:gd name="connsiteX0" fmla="*/ 0 w 1433015"/>
              <a:gd name="connsiteY0" fmla="*/ 0 h 1173708"/>
              <a:gd name="connsiteX1" fmla="*/ 928048 w 1433015"/>
              <a:gd name="connsiteY1" fmla="*/ 286603 h 1173708"/>
              <a:gd name="connsiteX2" fmla="*/ 1433015 w 1433015"/>
              <a:gd name="connsiteY2" fmla="*/ 1173708 h 1173708"/>
              <a:gd name="connsiteX3" fmla="*/ 1433015 w 1433015"/>
              <a:gd name="connsiteY3" fmla="*/ 1173708 h 1173708"/>
              <a:gd name="connsiteX0" fmla="*/ 0 w 1433015"/>
              <a:gd name="connsiteY0" fmla="*/ 0 h 1173708"/>
              <a:gd name="connsiteX1" fmla="*/ 1105469 w 1433015"/>
              <a:gd name="connsiteY1" fmla="*/ 573206 h 1173708"/>
              <a:gd name="connsiteX2" fmla="*/ 1433015 w 1433015"/>
              <a:gd name="connsiteY2" fmla="*/ 1173708 h 1173708"/>
              <a:gd name="connsiteX3" fmla="*/ 1433015 w 1433015"/>
              <a:gd name="connsiteY3" fmla="*/ 1173708 h 1173708"/>
              <a:gd name="connsiteX0" fmla="*/ 0 w 955343"/>
              <a:gd name="connsiteY0" fmla="*/ 0 h 996287"/>
              <a:gd name="connsiteX1" fmla="*/ 627797 w 955343"/>
              <a:gd name="connsiteY1" fmla="*/ 395785 h 996287"/>
              <a:gd name="connsiteX2" fmla="*/ 955343 w 955343"/>
              <a:gd name="connsiteY2" fmla="*/ 996287 h 996287"/>
              <a:gd name="connsiteX3" fmla="*/ 955343 w 955343"/>
              <a:gd name="connsiteY3" fmla="*/ 996287 h 996287"/>
              <a:gd name="connsiteX0" fmla="*/ 0 w 955343"/>
              <a:gd name="connsiteY0" fmla="*/ 0 h 996287"/>
              <a:gd name="connsiteX1" fmla="*/ 614149 w 955343"/>
              <a:gd name="connsiteY1" fmla="*/ 327547 h 996287"/>
              <a:gd name="connsiteX2" fmla="*/ 955343 w 955343"/>
              <a:gd name="connsiteY2" fmla="*/ 996287 h 996287"/>
              <a:gd name="connsiteX3" fmla="*/ 955343 w 955343"/>
              <a:gd name="connsiteY3" fmla="*/ 996287 h 99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343" h="996287">
                <a:moveTo>
                  <a:pt x="0" y="0"/>
                </a:moveTo>
                <a:cubicBezTo>
                  <a:pt x="344606" y="45492"/>
                  <a:pt x="454925" y="161499"/>
                  <a:pt x="614149" y="327547"/>
                </a:cubicBezTo>
                <a:cubicBezTo>
                  <a:pt x="773373" y="493595"/>
                  <a:pt x="898477" y="884831"/>
                  <a:pt x="955343" y="996287"/>
                </a:cubicBezTo>
                <a:lnTo>
                  <a:pt x="955343" y="996287"/>
                </a:lnTo>
              </a:path>
            </a:pathLst>
          </a:custGeom>
          <a:noFill/>
          <a:ln w="28575">
            <a:tailEnd type="stealth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8" name="Image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341" y="3875448"/>
            <a:ext cx="2051050" cy="2371725"/>
          </a:xfrm>
          <a:prstGeom prst="rect">
            <a:avLst/>
          </a:prstGeom>
        </p:spPr>
      </p:pic>
      <p:sp>
        <p:nvSpPr>
          <p:cNvPr id="31" name="CaixaDeTexto 30"/>
          <p:cNvSpPr txBox="1"/>
          <p:nvPr/>
        </p:nvSpPr>
        <p:spPr>
          <a:xfrm>
            <a:off x="586335" y="2926685"/>
            <a:ext cx="2815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Eras Medium ITC" panose="020B0602030504020804" pitchFamily="34" charset="0"/>
              </a:rPr>
              <a:t>Arte tradicional de contar histórias</a:t>
            </a:r>
            <a:endParaRPr lang="pt-PT" sz="2000" dirty="0">
              <a:latin typeface="Eras Medium ITC" panose="020B0602030504020804" pitchFamily="34" charset="0"/>
            </a:endParaRPr>
          </a:p>
        </p:txBody>
      </p:sp>
      <p:sp>
        <p:nvSpPr>
          <p:cNvPr id="32" name="Forma livre 31"/>
          <p:cNvSpPr/>
          <p:nvPr/>
        </p:nvSpPr>
        <p:spPr>
          <a:xfrm flipH="1">
            <a:off x="4923752" y="2708920"/>
            <a:ext cx="783704" cy="996287"/>
          </a:xfrm>
          <a:custGeom>
            <a:avLst/>
            <a:gdLst>
              <a:gd name="connsiteX0" fmla="*/ 0 w 1433015"/>
              <a:gd name="connsiteY0" fmla="*/ 0 h 1173708"/>
              <a:gd name="connsiteX1" fmla="*/ 928048 w 1433015"/>
              <a:gd name="connsiteY1" fmla="*/ 286603 h 1173708"/>
              <a:gd name="connsiteX2" fmla="*/ 1433015 w 1433015"/>
              <a:gd name="connsiteY2" fmla="*/ 1173708 h 1173708"/>
              <a:gd name="connsiteX3" fmla="*/ 1433015 w 1433015"/>
              <a:gd name="connsiteY3" fmla="*/ 1173708 h 1173708"/>
              <a:gd name="connsiteX0" fmla="*/ 0 w 1433015"/>
              <a:gd name="connsiteY0" fmla="*/ 0 h 1173708"/>
              <a:gd name="connsiteX1" fmla="*/ 1105469 w 1433015"/>
              <a:gd name="connsiteY1" fmla="*/ 573206 h 1173708"/>
              <a:gd name="connsiteX2" fmla="*/ 1433015 w 1433015"/>
              <a:gd name="connsiteY2" fmla="*/ 1173708 h 1173708"/>
              <a:gd name="connsiteX3" fmla="*/ 1433015 w 1433015"/>
              <a:gd name="connsiteY3" fmla="*/ 1173708 h 1173708"/>
              <a:gd name="connsiteX0" fmla="*/ 0 w 955343"/>
              <a:gd name="connsiteY0" fmla="*/ 0 h 996287"/>
              <a:gd name="connsiteX1" fmla="*/ 627797 w 955343"/>
              <a:gd name="connsiteY1" fmla="*/ 395785 h 996287"/>
              <a:gd name="connsiteX2" fmla="*/ 955343 w 955343"/>
              <a:gd name="connsiteY2" fmla="*/ 996287 h 996287"/>
              <a:gd name="connsiteX3" fmla="*/ 955343 w 955343"/>
              <a:gd name="connsiteY3" fmla="*/ 996287 h 996287"/>
              <a:gd name="connsiteX0" fmla="*/ 0 w 955343"/>
              <a:gd name="connsiteY0" fmla="*/ 0 h 996287"/>
              <a:gd name="connsiteX1" fmla="*/ 614149 w 955343"/>
              <a:gd name="connsiteY1" fmla="*/ 327547 h 996287"/>
              <a:gd name="connsiteX2" fmla="*/ 955343 w 955343"/>
              <a:gd name="connsiteY2" fmla="*/ 996287 h 996287"/>
              <a:gd name="connsiteX3" fmla="*/ 955343 w 955343"/>
              <a:gd name="connsiteY3" fmla="*/ 996287 h 99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343" h="996287">
                <a:moveTo>
                  <a:pt x="0" y="0"/>
                </a:moveTo>
                <a:cubicBezTo>
                  <a:pt x="344606" y="45492"/>
                  <a:pt x="454925" y="161499"/>
                  <a:pt x="614149" y="327547"/>
                </a:cubicBezTo>
                <a:cubicBezTo>
                  <a:pt x="773373" y="493595"/>
                  <a:pt x="898477" y="884831"/>
                  <a:pt x="955343" y="996287"/>
                </a:cubicBezTo>
                <a:lnTo>
                  <a:pt x="955343" y="996287"/>
                </a:lnTo>
              </a:path>
            </a:pathLst>
          </a:custGeom>
          <a:noFill/>
          <a:ln w="28575">
            <a:tailEnd type="stealth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3" name="Subtítulo 2"/>
          <p:cNvSpPr txBox="1">
            <a:spLocks/>
          </p:cNvSpPr>
          <p:nvPr/>
        </p:nvSpPr>
        <p:spPr>
          <a:xfrm>
            <a:off x="539552" y="2420889"/>
            <a:ext cx="2975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800" dirty="0" smtClean="0">
                <a:solidFill>
                  <a:schemeClr val="accent5">
                    <a:lumMod val="50000"/>
                  </a:schemeClr>
                </a:solidFill>
                <a:latin typeface="Eras Bold ITC" panose="020B0907030504020204" pitchFamily="34" charset="0"/>
              </a:rPr>
              <a:t>STORYTELLING</a:t>
            </a:r>
            <a:endParaRPr lang="pt-PT" sz="2800" dirty="0">
              <a:solidFill>
                <a:schemeClr val="accent5">
                  <a:lumMod val="5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34" name="Subtítulo 2"/>
          <p:cNvSpPr txBox="1">
            <a:spLocks/>
          </p:cNvSpPr>
          <p:nvPr/>
        </p:nvSpPr>
        <p:spPr>
          <a:xfrm>
            <a:off x="5556864" y="2422630"/>
            <a:ext cx="2975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800" dirty="0" smtClean="0">
                <a:solidFill>
                  <a:schemeClr val="accent5">
                    <a:lumMod val="50000"/>
                  </a:schemeClr>
                </a:solidFill>
                <a:latin typeface="Eras Bold ITC" panose="020B0907030504020204" pitchFamily="34" charset="0"/>
              </a:rPr>
              <a:t>MULTIMÉDIA</a:t>
            </a:r>
            <a:endParaRPr lang="pt-PT" sz="2800" dirty="0">
              <a:solidFill>
                <a:schemeClr val="accent5">
                  <a:lumMod val="5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5929867" y="2998693"/>
            <a:ext cx="2376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2000" dirty="0" smtClean="0">
                <a:latin typeface="Eras Medium ITC" panose="020B0602030504020804" pitchFamily="34" charset="0"/>
              </a:rPr>
              <a:t>Com texto, imagens, </a:t>
            </a:r>
            <a:r>
              <a:rPr lang="pt-PT" sz="2000" dirty="0">
                <a:latin typeface="Eras Medium ITC" panose="020B0602030504020804" pitchFamily="34" charset="0"/>
              </a:rPr>
              <a:t>á</a:t>
            </a:r>
            <a:r>
              <a:rPr lang="pt-PT" sz="2000" dirty="0" smtClean="0">
                <a:latin typeface="Eras Medium ITC" panose="020B0602030504020804" pitchFamily="34" charset="0"/>
              </a:rPr>
              <a:t>udio ou  </a:t>
            </a:r>
            <a:r>
              <a:rPr lang="pt-PT" sz="2000" dirty="0" smtClean="0">
                <a:latin typeface="Eras Medium ITC" panose="020B0602030504020804" pitchFamily="34" charset="0"/>
              </a:rPr>
              <a:t>vídeo</a:t>
            </a:r>
            <a:endParaRPr lang="pt-PT" sz="2000" dirty="0">
              <a:latin typeface="Eras Medium ITC" panose="020B0602030504020804" pitchFamily="34" charset="0"/>
            </a:endParaRPr>
          </a:p>
        </p:txBody>
      </p:sp>
      <p:sp>
        <p:nvSpPr>
          <p:cNvPr id="38" name="Subtítulo 2"/>
          <p:cNvSpPr txBox="1">
            <a:spLocks/>
          </p:cNvSpPr>
          <p:nvPr/>
        </p:nvSpPr>
        <p:spPr>
          <a:xfrm>
            <a:off x="3838229" y="5709828"/>
            <a:ext cx="1147843" cy="3834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Eras Bold ITC" panose="020B0907030504020204" pitchFamily="34" charset="0"/>
              </a:rPr>
              <a:t>DIGITAL</a:t>
            </a:r>
            <a:endParaRPr lang="pt-PT" sz="1600" dirty="0">
              <a:solidFill>
                <a:schemeClr val="tx1">
                  <a:lumMod val="85000"/>
                  <a:lumOff val="1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39" name="Subtítulo 2"/>
          <p:cNvSpPr txBox="1">
            <a:spLocks/>
          </p:cNvSpPr>
          <p:nvPr/>
        </p:nvSpPr>
        <p:spPr>
          <a:xfrm>
            <a:off x="3401896" y="5877272"/>
            <a:ext cx="26642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600" dirty="0" smtClean="0">
                <a:solidFill>
                  <a:schemeClr val="bg1"/>
                </a:solidFill>
                <a:latin typeface="Eras Bold ITC" panose="020B0907030504020204" pitchFamily="34" charset="0"/>
              </a:rPr>
              <a:t>STORYTELLING</a:t>
            </a:r>
            <a:endParaRPr lang="pt-PT" sz="1600" dirty="0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6192889" y="6242001"/>
            <a:ext cx="27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www.freepik.com/free-vector/vectors_713852.htm</a:t>
            </a:r>
          </a:p>
          <a:p>
            <a:r>
              <a:rPr lang="pt-PT" sz="800" dirty="0" smtClean="0"/>
              <a:t>www.vectoropenstock.com/vectors/preview/70335/multimedia-flat-icons-set</a:t>
            </a:r>
            <a:endParaRPr lang="pt-PT" sz="800" dirty="0"/>
          </a:p>
        </p:txBody>
      </p:sp>
      <p:pic>
        <p:nvPicPr>
          <p:cNvPr id="48" name="Imagem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448" y="1951089"/>
            <a:ext cx="498421" cy="448301"/>
          </a:xfrm>
          <a:prstGeom prst="rect">
            <a:avLst/>
          </a:prstGeom>
        </p:spPr>
      </p:pic>
      <p:pic>
        <p:nvPicPr>
          <p:cNvPr id="49" name="Imagem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073355"/>
            <a:ext cx="289815" cy="335702"/>
          </a:xfrm>
          <a:prstGeom prst="rect">
            <a:avLst/>
          </a:prstGeom>
        </p:spPr>
      </p:pic>
      <p:pic>
        <p:nvPicPr>
          <p:cNvPr id="50" name="Imagem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867" y="2066906"/>
            <a:ext cx="442333" cy="355723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028996"/>
            <a:ext cx="311048" cy="424421"/>
          </a:xfrm>
          <a:prstGeom prst="rect">
            <a:avLst/>
          </a:prstGeom>
        </p:spPr>
      </p:pic>
      <p:sp>
        <p:nvSpPr>
          <p:cNvPr id="52" name="Subtítulo 2"/>
          <p:cNvSpPr txBox="1">
            <a:spLocks/>
          </p:cNvSpPr>
          <p:nvPr/>
        </p:nvSpPr>
        <p:spPr>
          <a:xfrm>
            <a:off x="7314767" y="2013455"/>
            <a:ext cx="929641" cy="407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ras Bold ITC" panose="020B0907030504020204" pitchFamily="34" charset="0"/>
              </a:rPr>
              <a:t>ABC</a:t>
            </a:r>
            <a:endParaRPr lang="pt-PT" sz="2000" dirty="0">
              <a:solidFill>
                <a:schemeClr val="tx1">
                  <a:lumMod val="95000"/>
                  <a:lumOff val="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53" name="CaixaDeTexto 52"/>
          <p:cNvSpPr txBox="1"/>
          <p:nvPr/>
        </p:nvSpPr>
        <p:spPr>
          <a:xfrm>
            <a:off x="6155070" y="936127"/>
            <a:ext cx="1967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o que é </a:t>
            </a:r>
            <a:r>
              <a:rPr lang="pt-PT" sz="36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endParaRPr lang="pt-PT" sz="3600" b="1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27893" y="1079370"/>
            <a:ext cx="8069798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sz="9600" dirty="0" smtClean="0">
              <a:solidFill>
                <a:srgbClr val="006666"/>
              </a:solidFill>
            </a:endParaRPr>
          </a:p>
          <a:p>
            <a:endParaRPr lang="pt-PT" sz="9600" dirty="0">
              <a:solidFill>
                <a:srgbClr val="006666"/>
              </a:solidFill>
            </a:endParaRPr>
          </a:p>
          <a:p>
            <a:pPr algn="r"/>
            <a:r>
              <a:rPr lang="pt-PT" sz="9600" dirty="0" smtClean="0">
                <a:solidFill>
                  <a:srgbClr val="006666"/>
                </a:solidFill>
              </a:rPr>
              <a:t>”</a:t>
            </a:r>
          </a:p>
        </p:txBody>
      </p:sp>
      <p:cxnSp>
        <p:nvCxnSpPr>
          <p:cNvPr id="3" name="Conexão recta 2"/>
          <p:cNvCxnSpPr/>
          <p:nvPr/>
        </p:nvCxnSpPr>
        <p:spPr>
          <a:xfrm>
            <a:off x="2986921" y="1565996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7232464" y="1051734"/>
            <a:ext cx="1765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Definição …</a:t>
            </a:r>
            <a:endParaRPr lang="pt-PT" sz="2400" b="1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2188460" y="2372031"/>
            <a:ext cx="6379835" cy="1846659"/>
          </a:xfrm>
          <a:prstGeom prst="rect">
            <a:avLst/>
          </a:prstGeom>
          <a:solidFill>
            <a:srgbClr val="00808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/>
              <a:t>         </a:t>
            </a:r>
            <a:r>
              <a:rPr lang="pt-PT" sz="2000" b="1" dirty="0" smtClean="0">
                <a:solidFill>
                  <a:schemeClr val="bg1"/>
                </a:solidFill>
              </a:rPr>
              <a:t>(…)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h</a:t>
            </a:r>
            <a:r>
              <a:rPr lang="en-US" sz="2000" dirty="0" err="1" smtClean="0">
                <a:solidFill>
                  <a:schemeClr val="bg1"/>
                </a:solidFill>
              </a:rPr>
              <a:t>á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várias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definições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sobre</a:t>
            </a:r>
            <a:r>
              <a:rPr lang="en-US" sz="2000" dirty="0" smtClean="0">
                <a:solidFill>
                  <a:schemeClr val="bg1"/>
                </a:solidFill>
              </a:rPr>
              <a:t> Digital Storytelling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mas no </a:t>
            </a:r>
            <a:r>
              <a:rPr lang="en-US" sz="2000" dirty="0" err="1" smtClean="0">
                <a:solidFill>
                  <a:schemeClr val="bg1"/>
                </a:solidFill>
              </a:rPr>
              <a:t>geral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pt-PT" sz="2000" dirty="0" smtClean="0">
                <a:solidFill>
                  <a:schemeClr val="bg1"/>
                </a:solidFill>
              </a:rPr>
              <a:t>todas </a:t>
            </a:r>
            <a:r>
              <a:rPr lang="pt-PT" sz="2000" dirty="0">
                <a:solidFill>
                  <a:schemeClr val="bg1"/>
                </a:solidFill>
              </a:rPr>
              <a:t>giram em torno da ideia de combinar a arte de contar histórias, com uma variedade de recursos multimédia, como imagens, áudio e vídeo, </a:t>
            </a:r>
            <a:r>
              <a:rPr lang="pt-PT" sz="2000" dirty="0" smtClean="0">
                <a:solidFill>
                  <a:schemeClr val="bg1"/>
                </a:solidFill>
              </a:rPr>
              <a:t>em </a:t>
            </a:r>
            <a:r>
              <a:rPr lang="pt-PT" sz="2000" dirty="0">
                <a:solidFill>
                  <a:schemeClr val="bg1"/>
                </a:solidFill>
              </a:rPr>
              <a:t>torno de um tema escolhido e </a:t>
            </a:r>
            <a:r>
              <a:rPr lang="pt-PT" sz="2000" dirty="0" smtClean="0">
                <a:solidFill>
                  <a:schemeClr val="bg1"/>
                </a:solidFill>
              </a:rPr>
              <a:t>com </a:t>
            </a:r>
            <a:r>
              <a:rPr lang="pt-PT" sz="2000" dirty="0">
                <a:solidFill>
                  <a:schemeClr val="bg1"/>
                </a:solidFill>
              </a:rPr>
              <a:t>um ponto de vista </a:t>
            </a:r>
            <a:r>
              <a:rPr lang="pt-PT" sz="2000" dirty="0" smtClean="0">
                <a:solidFill>
                  <a:schemeClr val="bg1"/>
                </a:solidFill>
              </a:rPr>
              <a:t>particular   </a:t>
            </a:r>
            <a:r>
              <a:rPr lang="pt-PT" sz="1400" b="1" dirty="0" smtClean="0">
                <a:solidFill>
                  <a:schemeClr val="bg1"/>
                </a:solidFill>
              </a:rPr>
              <a:t>(</a:t>
            </a:r>
            <a:r>
              <a:rPr lang="pt-PT" sz="1400" b="1" dirty="0" err="1" smtClean="0">
                <a:solidFill>
                  <a:schemeClr val="bg1"/>
                </a:solidFill>
              </a:rPr>
              <a:t>Robin</a:t>
            </a:r>
            <a:r>
              <a:rPr lang="pt-PT" sz="1400" b="1" dirty="0" smtClean="0">
                <a:solidFill>
                  <a:schemeClr val="bg1"/>
                </a:solidFill>
              </a:rPr>
              <a:t>, 2006)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33" name="Subtítulo 2"/>
          <p:cNvSpPr txBox="1">
            <a:spLocks/>
          </p:cNvSpPr>
          <p:nvPr/>
        </p:nvSpPr>
        <p:spPr>
          <a:xfrm>
            <a:off x="1540389" y="1582819"/>
            <a:ext cx="129614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9600" dirty="0" smtClean="0">
                <a:solidFill>
                  <a:srgbClr val="006666"/>
                </a:solidFill>
              </a:rPr>
              <a:t>“</a:t>
            </a:r>
            <a:endParaRPr lang="pt-PT" sz="9600" dirty="0">
              <a:solidFill>
                <a:srgbClr val="006666"/>
              </a:solidFill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4504369" y="4526467"/>
            <a:ext cx="377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/>
              <a:t>Robin, B. (2006). The educational uses of digital storytelling. In C. Crawford, &amp; e. al (Ed.), Proceedings of Society for Information Technology and Teacher Education International Conference (pp. 709-716). Chesapeake, VA: AACE</a:t>
            </a:r>
            <a:r>
              <a:rPr lang="en-US" sz="1100" dirty="0" smtClean="0"/>
              <a:t>.</a:t>
            </a:r>
            <a:endParaRPr lang="pt-PT" sz="1100" dirty="0"/>
          </a:p>
        </p:txBody>
      </p:sp>
    </p:spTree>
    <p:extLst>
      <p:ext uri="{BB962C8B-B14F-4D97-AF65-F5344CB8AC3E}">
        <p14:creationId xmlns:p14="http://schemas.microsoft.com/office/powerpoint/2010/main" val="318001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Untitled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078664" cy="4890720"/>
          </a:xfrm>
          <a:prstGeom prst="rect">
            <a:avLst/>
          </a:prstGeom>
          <a:solidFill>
            <a:schemeClr val="bg1"/>
          </a:solidFill>
          <a:extLst/>
        </p:spPr>
      </p:pic>
      <p:cxnSp>
        <p:nvCxnSpPr>
          <p:cNvPr id="3" name="Conexão recta 2"/>
          <p:cNvCxnSpPr/>
          <p:nvPr/>
        </p:nvCxnSpPr>
        <p:spPr>
          <a:xfrm>
            <a:off x="2862572" y="1346540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4517724" y="815753"/>
            <a:ext cx="3943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A estrutura das narrativas …</a:t>
            </a:r>
            <a:endParaRPr lang="pt-PT" sz="2400" b="1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1399032" y="4366845"/>
            <a:ext cx="6734774" cy="588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 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</a:rPr>
              <a:t>todas as histórias têm um princípio, meio e fim</a:t>
            </a:r>
            <a:endParaRPr lang="pt-PT" sz="28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6229190" y="6567155"/>
            <a:ext cx="28793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www.freepik.com/free-vector/vectors_797861.htm</a:t>
            </a:r>
            <a:endParaRPr lang="pt-PT" sz="1000" dirty="0"/>
          </a:p>
        </p:txBody>
      </p:sp>
    </p:spTree>
    <p:extLst>
      <p:ext uri="{BB962C8B-B14F-4D97-AF65-F5344CB8AC3E}">
        <p14:creationId xmlns:p14="http://schemas.microsoft.com/office/powerpoint/2010/main" val="62825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3464" y="758952"/>
            <a:ext cx="8608010" cy="54681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3074" name="Picture 2" descr="C:\Users\admin\Desktop\3267139809_dd5acef851_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5" r="14002"/>
          <a:stretch/>
        </p:blipFill>
        <p:spPr bwMode="auto">
          <a:xfrm>
            <a:off x="5595013" y="1567765"/>
            <a:ext cx="2526366" cy="4019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cxnSp>
        <p:nvCxnSpPr>
          <p:cNvPr id="3" name="Conexão recta 2"/>
          <p:cNvCxnSpPr/>
          <p:nvPr/>
        </p:nvCxnSpPr>
        <p:spPr>
          <a:xfrm>
            <a:off x="2862572" y="1340768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4794316" y="872331"/>
            <a:ext cx="4065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A estrutura das narrativas 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endParaRPr lang="pt-PT" sz="2400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611560" y="1340768"/>
            <a:ext cx="3744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 smtClean="0">
                <a:latin typeface="Eras Medium ITC" panose="020B0602030504020804" pitchFamily="34" charset="0"/>
              </a:rPr>
              <a:t>… </a:t>
            </a:r>
            <a:r>
              <a:rPr lang="pt-PT" sz="28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situação 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(princípio)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5531005" y="5690869"/>
            <a:ext cx="28793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www.flickr.com/photos/nikonvscanon/3267139809</a:t>
            </a:r>
            <a:endParaRPr lang="pt-PT" sz="10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763960" y="2573197"/>
            <a:ext cx="4312096" cy="209288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PT" sz="2400" dirty="0" smtClean="0">
                <a:solidFill>
                  <a:schemeClr val="bg1"/>
                </a:solidFill>
              </a:rPr>
              <a:t>a </a:t>
            </a:r>
            <a:r>
              <a:rPr lang="pt-PT" sz="2400" dirty="0">
                <a:solidFill>
                  <a:schemeClr val="bg1"/>
                </a:solidFill>
              </a:rPr>
              <a:t>personagem </a:t>
            </a:r>
            <a:r>
              <a:rPr lang="pt-PT" sz="2400" dirty="0" smtClean="0">
                <a:solidFill>
                  <a:schemeClr val="bg1"/>
                </a:solidFill>
              </a:rPr>
              <a:t>é apresentada </a:t>
            </a:r>
            <a:r>
              <a:rPr lang="pt-PT" sz="2400" dirty="0">
                <a:solidFill>
                  <a:schemeClr val="bg1"/>
                </a:solidFill>
              </a:rPr>
              <a:t>e </a:t>
            </a:r>
            <a:r>
              <a:rPr lang="pt-PT" sz="2400" dirty="0" smtClean="0">
                <a:solidFill>
                  <a:schemeClr val="bg1"/>
                </a:solidFill>
              </a:rPr>
              <a:t>é exposto </a:t>
            </a:r>
            <a:r>
              <a:rPr lang="pt-PT" sz="2400" b="1" dirty="0">
                <a:solidFill>
                  <a:srgbClr val="FFC000"/>
                </a:solidFill>
              </a:rPr>
              <a:t>onde</a:t>
            </a:r>
            <a:r>
              <a:rPr lang="pt-PT" sz="2400" dirty="0">
                <a:solidFill>
                  <a:schemeClr val="bg1"/>
                </a:solidFill>
              </a:rPr>
              <a:t> e </a:t>
            </a:r>
            <a:r>
              <a:rPr lang="pt-PT" sz="2400" b="1" dirty="0">
                <a:solidFill>
                  <a:srgbClr val="FFC000"/>
                </a:solidFill>
              </a:rPr>
              <a:t>quando</a:t>
            </a:r>
            <a:r>
              <a:rPr lang="pt-PT" sz="2400" dirty="0">
                <a:solidFill>
                  <a:schemeClr val="bg1"/>
                </a:solidFill>
              </a:rPr>
              <a:t> decorre a </a:t>
            </a:r>
            <a:r>
              <a:rPr lang="pt-PT" sz="2400" dirty="0" smtClean="0">
                <a:solidFill>
                  <a:schemeClr val="bg1"/>
                </a:solidFill>
              </a:rPr>
              <a:t>narrativa</a:t>
            </a:r>
          </a:p>
          <a:p>
            <a:pPr>
              <a:spcAft>
                <a:spcPts val="600"/>
              </a:spcAft>
            </a:pPr>
            <a:endParaRPr lang="pt-PT" sz="2400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pt-PT" sz="2400" dirty="0" smtClean="0">
                <a:solidFill>
                  <a:schemeClr val="bg1"/>
                </a:solidFill>
              </a:rPr>
              <a:t>define-se </a:t>
            </a:r>
            <a:r>
              <a:rPr lang="pt-PT" sz="2400" dirty="0">
                <a:solidFill>
                  <a:schemeClr val="bg1"/>
                </a:solidFill>
              </a:rPr>
              <a:t>o </a:t>
            </a:r>
            <a:r>
              <a:rPr lang="pt-PT" sz="2400" b="1" dirty="0" smtClean="0">
                <a:solidFill>
                  <a:schemeClr val="bg1"/>
                </a:solidFill>
              </a:rPr>
              <a:t>estado </a:t>
            </a:r>
            <a:r>
              <a:rPr lang="pt-PT" sz="2400" b="1" dirty="0">
                <a:solidFill>
                  <a:schemeClr val="bg1"/>
                </a:solidFill>
              </a:rPr>
              <a:t>de </a:t>
            </a:r>
            <a:r>
              <a:rPr lang="pt-PT" sz="2400" b="1" dirty="0" smtClean="0">
                <a:solidFill>
                  <a:schemeClr val="bg1"/>
                </a:solidFill>
              </a:rPr>
              <a:t>espírito </a:t>
            </a:r>
            <a:endParaRPr lang="pt-PT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38912" y="1084147"/>
            <a:ext cx="8613648" cy="53309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9" r="22899"/>
          <a:stretch/>
        </p:blipFill>
        <p:spPr>
          <a:xfrm>
            <a:off x="5965301" y="2121124"/>
            <a:ext cx="2533113" cy="3329578"/>
          </a:xfrm>
          <a:prstGeom prst="rect">
            <a:avLst/>
          </a:prstGeom>
        </p:spPr>
      </p:pic>
      <p:cxnSp>
        <p:nvCxnSpPr>
          <p:cNvPr id="3" name="Conexão recta 2"/>
          <p:cNvCxnSpPr/>
          <p:nvPr/>
        </p:nvCxnSpPr>
        <p:spPr>
          <a:xfrm>
            <a:off x="2930108" y="1878246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774060" y="1878246"/>
            <a:ext cx="4637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r>
              <a:rPr lang="pt-PT" sz="32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complicação </a:t>
            </a:r>
            <a:r>
              <a:rPr lang="pt-PT" sz="32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(meio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5938875" y="5416461"/>
            <a:ext cx="2585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www.flickr.com/photos/doyland/5170660795</a:t>
            </a:r>
            <a:endParaRPr lang="pt-PT" sz="1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960120" y="2648460"/>
            <a:ext cx="4782312" cy="34163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solidFill>
                  <a:schemeClr val="bg1"/>
                </a:solidFill>
              </a:rPr>
              <a:t>é apresentado o </a:t>
            </a:r>
            <a:r>
              <a:rPr lang="pt-PT" sz="2400" b="1" dirty="0">
                <a:solidFill>
                  <a:srgbClr val="FFC000"/>
                </a:solidFill>
              </a:rPr>
              <a:t>conflito</a:t>
            </a:r>
            <a:r>
              <a:rPr lang="pt-PT" sz="2400" dirty="0">
                <a:solidFill>
                  <a:schemeClr val="bg1"/>
                </a:solidFill>
              </a:rPr>
              <a:t> e desenrolam-se os vários obstáculos que a personagem tem que </a:t>
            </a:r>
            <a:r>
              <a:rPr lang="pt-PT" sz="2400" dirty="0" smtClean="0">
                <a:solidFill>
                  <a:schemeClr val="bg1"/>
                </a:solidFill>
              </a:rPr>
              <a:t>ultrapassar </a:t>
            </a:r>
            <a:r>
              <a:rPr lang="pt-PT" sz="2400" dirty="0">
                <a:solidFill>
                  <a:schemeClr val="bg1"/>
                </a:solidFill>
              </a:rPr>
              <a:t>para solucionar o seu conflito, até ao </a:t>
            </a:r>
            <a:r>
              <a:rPr lang="pt-PT" sz="2400" b="1" dirty="0" smtClean="0">
                <a:solidFill>
                  <a:srgbClr val="FFC000"/>
                </a:solidFill>
              </a:rPr>
              <a:t>clímax</a:t>
            </a:r>
            <a:endParaRPr lang="pt-PT" sz="24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pt-PT" sz="2400" b="1" dirty="0" smtClean="0">
              <a:solidFill>
                <a:schemeClr val="bg1"/>
              </a:solidFill>
              <a:latin typeface="Eras Medium ITC" panose="020B0602030504020804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907216" y="1416580"/>
            <a:ext cx="4065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A estrutura das narrativas 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endParaRPr lang="pt-PT" sz="2400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9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38328" y="822961"/>
            <a:ext cx="8534485" cy="55412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8" r="19732"/>
          <a:stretch/>
        </p:blipFill>
        <p:spPr>
          <a:xfrm>
            <a:off x="5929867" y="1731009"/>
            <a:ext cx="2345453" cy="3735541"/>
          </a:xfrm>
          <a:prstGeom prst="rect">
            <a:avLst/>
          </a:prstGeom>
        </p:spPr>
      </p:pic>
      <p:cxnSp>
        <p:nvCxnSpPr>
          <p:cNvPr id="3" name="Conexão recta 2"/>
          <p:cNvCxnSpPr/>
          <p:nvPr/>
        </p:nvCxnSpPr>
        <p:spPr>
          <a:xfrm>
            <a:off x="2986921" y="1419692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611560" y="1340768"/>
            <a:ext cx="4399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 smtClean="0">
                <a:latin typeface="Eras Medium ITC" panose="020B0602030504020804" pitchFamily="34" charset="0"/>
              </a:rPr>
              <a:t>… </a:t>
            </a:r>
            <a:r>
              <a:rPr lang="pt-PT" sz="3600" dirty="0" smtClean="0">
                <a:solidFill>
                  <a:schemeClr val="accent5">
                    <a:lumMod val="50000"/>
                  </a:schemeClr>
                </a:solidFill>
              </a:rPr>
              <a:t>resolução (fim</a:t>
            </a:r>
            <a:r>
              <a:rPr lang="pt-PT" sz="36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5855568" y="5537369"/>
            <a:ext cx="27318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www.flickr.com/photos/jasoneppink/386302224</a:t>
            </a:r>
            <a:endParaRPr lang="pt-PT" sz="1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763960" y="2417014"/>
            <a:ext cx="4881593" cy="286232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chemeClr val="bg1"/>
                </a:solidFill>
              </a:rPr>
              <a:t>quando se resolve o conflito e </a:t>
            </a:r>
            <a:r>
              <a:rPr lang="pt-PT" sz="2400" dirty="0" smtClean="0">
                <a:solidFill>
                  <a:schemeClr val="bg1"/>
                </a:solidFill>
              </a:rPr>
              <a:t>se conduz </a:t>
            </a:r>
            <a:r>
              <a:rPr lang="pt-PT" sz="2400" dirty="0">
                <a:solidFill>
                  <a:schemeClr val="bg1"/>
                </a:solidFill>
              </a:rPr>
              <a:t>a narrativa para  o </a:t>
            </a:r>
            <a:r>
              <a:rPr lang="pt-PT" sz="2400" dirty="0" smtClean="0">
                <a:solidFill>
                  <a:schemeClr val="bg1"/>
                </a:solidFill>
              </a:rPr>
              <a:t>final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 demonstrando </a:t>
            </a:r>
            <a:r>
              <a:rPr lang="pt-PT" sz="2400" dirty="0">
                <a:solidFill>
                  <a:schemeClr val="bg1"/>
                </a:solidFill>
              </a:rPr>
              <a:t>as alterações que a(s) personagem sofreu ao longo da sua </a:t>
            </a:r>
            <a:r>
              <a:rPr lang="pt-PT" sz="2400" dirty="0" smtClean="0">
                <a:solidFill>
                  <a:schemeClr val="bg1"/>
                </a:solidFill>
              </a:rPr>
              <a:t>jornada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849856" y="963211"/>
            <a:ext cx="38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A estrutura das narrativas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endParaRPr lang="pt-PT" sz="2400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9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10896" y="989837"/>
            <a:ext cx="8754727" cy="53238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cxnSp>
        <p:nvCxnSpPr>
          <p:cNvPr id="3" name="Conexão recta 2"/>
          <p:cNvCxnSpPr/>
          <p:nvPr/>
        </p:nvCxnSpPr>
        <p:spPr>
          <a:xfrm>
            <a:off x="3105793" y="1578398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" name="CaixaDeTexto 42"/>
          <p:cNvSpPr txBox="1"/>
          <p:nvPr/>
        </p:nvSpPr>
        <p:spPr>
          <a:xfrm>
            <a:off x="1167919" y="5922457"/>
            <a:ext cx="4057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Fig. 1. </a:t>
            </a:r>
            <a:r>
              <a:rPr lang="pt-PT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estrutura das narrativas, adaptado de </a:t>
            </a:r>
            <a:r>
              <a:rPr lang="pt-PT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Ohler</a:t>
            </a:r>
            <a:endParaRPr lang="pt-PT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D:\outro_disco\documentos\mestrado_algumas_coisas\dissertacao\estrutura_his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76" y="1853749"/>
            <a:ext cx="753203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6832931" y="6013037"/>
            <a:ext cx="2085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000" dirty="0"/>
              <a:t>http://hdl.handle.net/10400.2/3472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849856" y="963211"/>
            <a:ext cx="38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A estrutura das narrativas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endParaRPr lang="pt-PT" sz="2400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397829" y="1853749"/>
            <a:ext cx="827314" cy="2188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cap="small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Meio</a:t>
            </a:r>
            <a:endParaRPr lang="pt-PT" b="1" cap="small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217166" y="2071165"/>
            <a:ext cx="962947" cy="191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(Tensão)</a:t>
            </a:r>
            <a:endParaRPr lang="pt-PT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5472179" y="2100079"/>
            <a:ext cx="1216004" cy="1887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(Resolução)</a:t>
            </a:r>
            <a:endParaRPr lang="pt-PT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1906526" y="2731543"/>
            <a:ext cx="1071805" cy="191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cap="small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Problema</a:t>
            </a:r>
            <a:endParaRPr lang="pt-PT" sz="1600" b="1" cap="small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1906526" y="2956163"/>
            <a:ext cx="1132765" cy="766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-questão</a:t>
            </a:r>
          </a:p>
          <a:p>
            <a:r>
              <a:rPr lang="pt-PT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-oportunidade</a:t>
            </a:r>
          </a:p>
          <a:p>
            <a:r>
              <a:rPr lang="pt-PT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-desafio</a:t>
            </a:r>
          </a:p>
          <a:p>
            <a:r>
              <a:rPr lang="pt-PT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-objetivo</a:t>
            </a:r>
            <a:endParaRPr lang="pt-PT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639103" y="3687764"/>
            <a:ext cx="1633834" cy="493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r>
              <a:rPr lang="pt-PT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Chamada para a aventura…”</a:t>
            </a:r>
            <a:endParaRPr lang="pt-PT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834721" y="4960819"/>
            <a:ext cx="1071805" cy="19158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cap="small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Princípio</a:t>
            </a:r>
            <a:endParaRPr lang="pt-PT" sz="1600" b="1" cap="small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634571" y="4965943"/>
            <a:ext cx="1071805" cy="19158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cap="small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Fim</a:t>
            </a:r>
            <a:endParaRPr lang="pt-PT" sz="1600" b="1" cap="small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4042285" y="4240287"/>
            <a:ext cx="1557326" cy="191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Transformação?</a:t>
            </a:r>
            <a:endParaRPr lang="pt-PT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3976121" y="2936552"/>
            <a:ext cx="1653970" cy="5473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(Conflito, desenvolvimento)</a:t>
            </a:r>
            <a:endParaRPr lang="pt-PT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6647684" y="2593111"/>
            <a:ext cx="875212" cy="3630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cap="small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Solução</a:t>
            </a:r>
            <a:endParaRPr lang="pt-PT" sz="1600" b="1" cap="small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6606695" y="2982789"/>
            <a:ext cx="1845445" cy="766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-questão respondida</a:t>
            </a:r>
          </a:p>
          <a:p>
            <a:r>
              <a:rPr lang="pt-PT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-oportunidade encontrada</a:t>
            </a:r>
          </a:p>
          <a:p>
            <a:r>
              <a:rPr lang="pt-PT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-desafio vencido</a:t>
            </a:r>
          </a:p>
          <a:p>
            <a:r>
              <a:rPr lang="pt-PT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-objetivo atingido</a:t>
            </a:r>
            <a:endParaRPr lang="pt-PT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7298270" y="3802002"/>
            <a:ext cx="1399397" cy="321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b="1" cap="small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Encerramento</a:t>
            </a:r>
            <a:endParaRPr lang="pt-PT" sz="1600" b="1" cap="small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298270" y="4156807"/>
            <a:ext cx="1665172" cy="3449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“Currículos da “vida”…</a:t>
            </a:r>
            <a:endParaRPr lang="pt-PT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672628" y="4261443"/>
            <a:ext cx="1317388" cy="270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pt-PT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</a:t>
            </a:r>
            <a:r>
              <a:rPr lang="pt-PT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ida normal…</a:t>
            </a:r>
            <a:endParaRPr lang="pt-PT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20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406</Words>
  <Application>Microsoft Office PowerPoint</Application>
  <PresentationFormat>Apresentação no Ecrã 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6" baseType="lpstr">
      <vt:lpstr>Adobe Caslon Pro</vt:lpstr>
      <vt:lpstr>Arial</vt:lpstr>
      <vt:lpstr>Calibri</vt:lpstr>
      <vt:lpstr>Eras Bold ITC</vt:lpstr>
      <vt:lpstr>Eras Medium ITC</vt:lpstr>
      <vt:lpstr>Office Theme</vt:lpstr>
      <vt:lpstr> O que é o Digital Storytelling?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Vytauto Didžiojo universitetas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Lina</cp:lastModifiedBy>
  <cp:revision>43</cp:revision>
  <cp:lastPrinted>2015-11-02T18:03:04Z</cp:lastPrinted>
  <dcterms:created xsi:type="dcterms:W3CDTF">2015-01-05T11:41:52Z</dcterms:created>
  <dcterms:modified xsi:type="dcterms:W3CDTF">2016-06-10T23:01:00Z</dcterms:modified>
</cp:coreProperties>
</file>