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00"/>
    <a:srgbClr val="CCA500"/>
    <a:srgbClr val="967900"/>
    <a:srgbClr val="BC9800"/>
    <a:srgbClr val="95A246"/>
    <a:srgbClr val="454851"/>
    <a:srgbClr val="3C3E48"/>
    <a:srgbClr val="3F404A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951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6BF3C-C592-1A47-9228-7DAC5B174F6F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36BA4-5F08-484A-BE8C-7FEF39E9CE8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09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29682-D7B6-4D67-9F70-942E07C1E9CB}" type="datetimeFigureOut">
              <a:rPr lang="pt-PT" smtClean="0"/>
              <a:t>12/06/2016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A9E27-A1ED-4FA8-BC41-1B17C49F20B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9930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8" y="1201972"/>
            <a:ext cx="6630402" cy="2373099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3692461"/>
            <a:ext cx="6630401" cy="21023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679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603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10072" cy="5851525"/>
          </a:xfrm>
        </p:spPr>
        <p:txBody>
          <a:bodyPr vert="eaVert"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998" y="274638"/>
            <a:ext cx="5335001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  <a:endParaRPr lang="en-US" dirty="0" smtClean="0">
              <a:latin typeface="+mn-lt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531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243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017" y="4406900"/>
            <a:ext cx="66385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4017" y="2906713"/>
            <a:ext cx="66385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18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998" y="1600200"/>
            <a:ext cx="33538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1643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982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06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998" y="722862"/>
            <a:ext cx="6670559" cy="1143000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199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080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175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933" y="4800600"/>
            <a:ext cx="662862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83933" y="207245"/>
            <a:ext cx="6628624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3933" y="5367338"/>
            <a:ext cx="662862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408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ot_bgr_kr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6856"/>
            <a:ext cx="9144000" cy="2121144"/>
          </a:xfrm>
          <a:prstGeom prst="rect">
            <a:avLst/>
          </a:prstGeom>
        </p:spPr>
      </p:pic>
      <p:pic>
        <p:nvPicPr>
          <p:cNvPr id="7" name="Picture 6" descr="back_full.g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8613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998" y="274638"/>
            <a:ext cx="66705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999" y="1600201"/>
            <a:ext cx="6670558" cy="4354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B97CC-CD2A-7046-B1C6-48812DBF7666}" type="datetimeFigureOut">
              <a:rPr lang="en-US" smtClean="0"/>
              <a:t>6/12/2016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124200" y="6500625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400" b="0" dirty="0" smtClean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166636" y="6452587"/>
            <a:ext cx="80021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498061" y="6459865"/>
            <a:ext cx="24777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pic>
        <p:nvPicPr>
          <p:cNvPr id="14" name="Picture 13" descr="erasmusplus_logo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122" y="184478"/>
            <a:ext cx="2245734" cy="494342"/>
          </a:xfrm>
          <a:prstGeom prst="rect">
            <a:avLst/>
          </a:prstGeom>
        </p:spPr>
      </p:pic>
      <p:pic>
        <p:nvPicPr>
          <p:cNvPr id="15" name="Picture 14" descr="oficialus_logo_296x200_0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434138" cy="96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49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dobe Caslon Pro"/>
          <a:ea typeface="+mj-ea"/>
          <a:cs typeface="Adobe Caslon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dobe Caslon Pro"/>
          <a:ea typeface="+mn-ea"/>
          <a:cs typeface="Adobe Caslon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dobe Caslon Pro"/>
          <a:ea typeface="+mn-ea"/>
          <a:cs typeface="Adobe Caslon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dobe Caslon Pro"/>
          <a:ea typeface="+mn-ea"/>
          <a:cs typeface="Adobe Caslon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creativecommons.org/CC_video_bumpers" TargetMode="External"/><Relationship Id="rId3" Type="http://schemas.openxmlformats.org/officeDocument/2006/relationships/image" Target="../media/image7.JPG"/><Relationship Id="rId7" Type="http://schemas.openxmlformats.org/officeDocument/2006/relationships/image" Target="../media/image10.png"/><Relationship Id="rId2" Type="http://schemas.openxmlformats.org/officeDocument/2006/relationships/hyperlink" Target="http://creativecommons.org/videos/creative-commons-kiwi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hyperlink" Target="http://vimeo.com/2568478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jronaldlee/4556686064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036" y="1208251"/>
            <a:ext cx="7125855" cy="2373099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b="1" dirty="0" err="1" smtClean="0"/>
              <a:t>Guia</a:t>
            </a:r>
            <a:r>
              <a:rPr lang="en-US" b="1" dirty="0" smtClean="0"/>
              <a:t> para Copyright e </a:t>
            </a:r>
            <a:r>
              <a:rPr lang="en-US" b="1" dirty="0" err="1"/>
              <a:t>L</a:t>
            </a:r>
            <a:r>
              <a:rPr lang="en-US" b="1" dirty="0" err="1" smtClean="0"/>
              <a:t>icenciamento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Universidade</a:t>
            </a:r>
            <a:r>
              <a:rPr lang="en-US" dirty="0" smtClean="0"/>
              <a:t> </a:t>
            </a:r>
            <a:r>
              <a:rPr lang="en-US" dirty="0" err="1" smtClean="0"/>
              <a:t>Aberta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531171" y="189922"/>
            <a:ext cx="5234469" cy="759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Open Professional Collaboration </a:t>
            </a:r>
          </a:p>
          <a:p>
            <a:r>
              <a:rPr lang="en-US" sz="2400" dirty="0" smtClean="0"/>
              <a:t>for Innovation </a:t>
            </a:r>
            <a:endParaRPr lang="en-US" sz="24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523" y="4352544"/>
            <a:ext cx="1376290" cy="1318486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528" y="5242715"/>
            <a:ext cx="2884199" cy="1326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61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58871" y="1398246"/>
            <a:ext cx="6630401" cy="217223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Produced by </a:t>
            </a:r>
            <a:r>
              <a:rPr lang="en-US" dirty="0" smtClean="0"/>
              <a:t>Lina Morgado e José Figueiredo </a:t>
            </a:r>
            <a:r>
              <a:rPr lang="en-US" dirty="0"/>
              <a:t>in the framework of Erasmus+ project</a:t>
            </a:r>
            <a:br>
              <a:rPr lang="en-US" dirty="0"/>
            </a:br>
            <a:r>
              <a:rPr lang="en-US" dirty="0"/>
              <a:t>“Open Professional </a:t>
            </a:r>
            <a:r>
              <a:rPr lang="en-US" dirty="0" smtClean="0"/>
              <a:t>Collaboration </a:t>
            </a:r>
            <a:r>
              <a:rPr lang="en-US" dirty="0"/>
              <a:t>for </a:t>
            </a:r>
            <a:r>
              <a:rPr lang="en-US" dirty="0" smtClean="0"/>
              <a:t>Innovation”</a:t>
            </a:r>
            <a:endParaRPr lang="en-US" dirty="0"/>
          </a:p>
        </p:txBody>
      </p:sp>
      <p:sp>
        <p:nvSpPr>
          <p:cNvPr id="11" name="Subtitle 8"/>
          <p:cNvSpPr txBox="1">
            <a:spLocks/>
          </p:cNvSpPr>
          <p:nvPr/>
        </p:nvSpPr>
        <p:spPr>
          <a:xfrm>
            <a:off x="1141999" y="4200026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project has been funded </a:t>
            </a:r>
            <a:r>
              <a:rPr lang="en-US" dirty="0" smtClean="0"/>
              <a:t>by Erasmus + </a:t>
            </a:r>
            <a:r>
              <a:rPr lang="en-US" dirty="0" err="1" smtClean="0"/>
              <a:t>programme</a:t>
            </a:r>
            <a:r>
              <a:rPr lang="en-US" dirty="0" smtClean="0"/>
              <a:t> of the European Union. </a:t>
            </a:r>
            <a:r>
              <a:rPr lang="en-US" dirty="0"/>
              <a:t>This </a:t>
            </a:r>
            <a:r>
              <a:rPr lang="en-US" dirty="0" smtClean="0"/>
              <a:t>OER </a:t>
            </a:r>
            <a:r>
              <a:rPr lang="en-US" dirty="0"/>
              <a:t>reflects the views only of the </a:t>
            </a:r>
            <a:r>
              <a:rPr lang="en-US" dirty="0" smtClean="0"/>
              <a:t>authors, </a:t>
            </a:r>
            <a:r>
              <a:rPr lang="en-US" dirty="0"/>
              <a:t>and the </a:t>
            </a:r>
            <a:r>
              <a:rPr lang="en-US" dirty="0" smtClean="0"/>
              <a:t>Commission </a:t>
            </a:r>
            <a:r>
              <a:rPr lang="en-US" dirty="0"/>
              <a:t>cannot be held responsible for any use which may be made of the information contained therein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58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542176" y="1011762"/>
            <a:ext cx="8251222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3200" cap="none" dirty="0" smtClean="0">
                <a:solidFill>
                  <a:schemeClr val="bg1"/>
                </a:solidFill>
              </a:rPr>
              <a:t>Guia para Copyright e Licenças</a:t>
            </a:r>
            <a:endParaRPr lang="pt-PT" sz="3200" cap="none" dirty="0">
              <a:solidFill>
                <a:schemeClr val="bg1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19760" y="1731437"/>
            <a:ext cx="8027702" cy="4645151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ZA" sz="2900" b="1" dirty="0" err="1" smtClean="0">
                <a:solidFill>
                  <a:srgbClr val="808000"/>
                </a:solidFill>
              </a:rPr>
              <a:t>Orientação</a:t>
            </a:r>
            <a:r>
              <a:rPr lang="en-ZA" sz="2900" b="1" dirty="0" smtClean="0">
                <a:solidFill>
                  <a:srgbClr val="808000"/>
                </a:solidFill>
              </a:rPr>
              <a:t> 1 </a:t>
            </a:r>
          </a:p>
          <a:p>
            <a:pPr marL="0" indent="0" algn="ctr">
              <a:buNone/>
            </a:pPr>
            <a:r>
              <a:rPr lang="en-ZA" b="1" dirty="0" err="1" smtClean="0">
                <a:solidFill>
                  <a:srgbClr val="808000"/>
                </a:solidFill>
              </a:rPr>
              <a:t>Clarifique</a:t>
            </a:r>
            <a:r>
              <a:rPr lang="en-ZA" b="1" dirty="0" smtClean="0">
                <a:solidFill>
                  <a:srgbClr val="808000"/>
                </a:solidFill>
              </a:rPr>
              <a:t> </a:t>
            </a:r>
            <a:r>
              <a:rPr lang="en-ZA" b="1" dirty="0">
                <a:solidFill>
                  <a:srgbClr val="808000"/>
                </a:solidFill>
              </a:rPr>
              <a:t> </a:t>
            </a:r>
            <a:r>
              <a:rPr lang="en-ZA" b="1" dirty="0" err="1" smtClean="0">
                <a:solidFill>
                  <a:srgbClr val="808000"/>
                </a:solidFill>
              </a:rPr>
              <a:t>quem</a:t>
            </a:r>
            <a:r>
              <a:rPr lang="en-ZA" b="1" dirty="0" smtClean="0">
                <a:solidFill>
                  <a:srgbClr val="808000"/>
                </a:solidFill>
              </a:rPr>
              <a:t> </a:t>
            </a:r>
            <a:r>
              <a:rPr lang="en-ZA" b="1" dirty="0" err="1" smtClean="0">
                <a:solidFill>
                  <a:srgbClr val="808000"/>
                </a:solidFill>
              </a:rPr>
              <a:t>detem</a:t>
            </a:r>
            <a:r>
              <a:rPr lang="en-ZA" b="1" dirty="0" smtClean="0">
                <a:solidFill>
                  <a:srgbClr val="808000"/>
                </a:solidFill>
              </a:rPr>
              <a:t> o copyright do </a:t>
            </a:r>
            <a:r>
              <a:rPr lang="en-ZA" b="1" dirty="0" err="1" smtClean="0">
                <a:solidFill>
                  <a:srgbClr val="808000"/>
                </a:solidFill>
              </a:rPr>
              <a:t>trabalho</a:t>
            </a:r>
            <a:r>
              <a:rPr lang="en-ZA" b="1" dirty="0" smtClean="0">
                <a:solidFill>
                  <a:srgbClr val="808000"/>
                </a:solidFill>
              </a:rPr>
              <a:t> </a:t>
            </a:r>
            <a:r>
              <a:rPr lang="en-ZA" b="1" dirty="0" err="1" smtClean="0">
                <a:solidFill>
                  <a:srgbClr val="808000"/>
                </a:solidFill>
              </a:rPr>
              <a:t>produzido</a:t>
            </a:r>
            <a:r>
              <a:rPr lang="en-ZA" b="1" dirty="0" smtClean="0">
                <a:solidFill>
                  <a:srgbClr val="808000"/>
                </a:solidFill>
              </a:rPr>
              <a:t> com </a:t>
            </a:r>
            <a:r>
              <a:rPr lang="en-ZA" b="1" dirty="0" err="1" smtClean="0">
                <a:solidFill>
                  <a:srgbClr val="808000"/>
                </a:solidFill>
              </a:rPr>
              <a:t>financiamento</a:t>
            </a:r>
            <a:endParaRPr lang="en-ZA" b="1" dirty="0" smtClean="0">
              <a:solidFill>
                <a:srgbClr val="808000"/>
              </a:solidFill>
            </a:endParaRPr>
          </a:p>
          <a:p>
            <a:pPr marL="0" indent="0" algn="ctr">
              <a:buNone/>
            </a:pPr>
            <a:endParaRPr lang="en-ZA" sz="2000" b="1" dirty="0" smtClean="0"/>
          </a:p>
          <a:p>
            <a:pPr>
              <a:spcAft>
                <a:spcPts val="1200"/>
              </a:spcAft>
            </a:pPr>
            <a:r>
              <a:rPr lang="en-US" sz="2100" dirty="0" err="1" smtClean="0"/>
              <a:t>Distinção</a:t>
            </a:r>
            <a:r>
              <a:rPr lang="en-US" sz="2100" dirty="0" smtClean="0"/>
              <a:t> entre  </a:t>
            </a:r>
            <a:r>
              <a:rPr lang="en-US" sz="2100" b="1" dirty="0" smtClean="0">
                <a:solidFill>
                  <a:srgbClr val="808000"/>
                </a:solidFill>
              </a:rPr>
              <a:t>copyright</a:t>
            </a:r>
            <a:r>
              <a:rPr lang="en-US" sz="2100" dirty="0" smtClean="0">
                <a:solidFill>
                  <a:srgbClr val="808000"/>
                </a:solidFill>
              </a:rPr>
              <a:t> e</a:t>
            </a:r>
            <a:r>
              <a:rPr lang="en-US" sz="2100" dirty="0" smtClean="0"/>
              <a:t> </a:t>
            </a:r>
            <a:r>
              <a:rPr lang="en-US" sz="2100" b="1" dirty="0" err="1" smtClean="0">
                <a:solidFill>
                  <a:srgbClr val="808000"/>
                </a:solidFill>
              </a:rPr>
              <a:t>licenciamento</a:t>
            </a:r>
            <a:r>
              <a:rPr lang="en-US" sz="2100" dirty="0" smtClean="0"/>
              <a:t> </a:t>
            </a:r>
          </a:p>
          <a:p>
            <a:pPr>
              <a:spcAft>
                <a:spcPts val="1200"/>
              </a:spcAft>
            </a:pPr>
            <a:r>
              <a:rPr lang="en-US" sz="2100" dirty="0" err="1" smtClean="0"/>
              <a:t>Instituição</a:t>
            </a:r>
            <a:r>
              <a:rPr lang="en-US" sz="2100" dirty="0" smtClean="0"/>
              <a:t>/</a:t>
            </a:r>
            <a:r>
              <a:rPr lang="en-US" sz="2100" dirty="0" err="1" smtClean="0"/>
              <a:t>organização</a:t>
            </a:r>
            <a:r>
              <a:rPr lang="en-US" sz="2100" dirty="0" smtClean="0"/>
              <a:t> que </a:t>
            </a:r>
            <a:r>
              <a:rPr lang="en-US" sz="2100" dirty="0" err="1" smtClean="0"/>
              <a:t>aloja</a:t>
            </a:r>
            <a:r>
              <a:rPr lang="en-US" sz="2100" dirty="0" smtClean="0"/>
              <a:t> </a:t>
            </a:r>
            <a:r>
              <a:rPr lang="en-US" sz="2100" dirty="0" err="1" smtClean="0"/>
              <a:t>os</a:t>
            </a:r>
            <a:r>
              <a:rPr lang="en-US" sz="2100" dirty="0" smtClean="0"/>
              <a:t> </a:t>
            </a:r>
            <a:r>
              <a:rPr lang="en-US" sz="2100" dirty="0" err="1" smtClean="0"/>
              <a:t>recursos</a:t>
            </a:r>
            <a:r>
              <a:rPr lang="en-US" sz="2100" dirty="0" smtClean="0"/>
              <a:t> ( website, etc.) é o editor dos </a:t>
            </a:r>
            <a:r>
              <a:rPr lang="en-US" sz="2100" dirty="0" err="1" smtClean="0"/>
              <a:t>materiais</a:t>
            </a:r>
            <a:endParaRPr lang="en-US" sz="2100" dirty="0" smtClean="0"/>
          </a:p>
          <a:p>
            <a:pPr>
              <a:spcAft>
                <a:spcPts val="1200"/>
              </a:spcAft>
            </a:pPr>
            <a:r>
              <a:rPr lang="pt-PT" sz="2100" dirty="0" smtClean="0"/>
              <a:t>Clareza sobre </a:t>
            </a:r>
            <a:r>
              <a:rPr lang="pt-PT" sz="2100" dirty="0"/>
              <a:t>quem detém os direitos autorais dos materiais que </a:t>
            </a:r>
            <a:r>
              <a:rPr lang="pt-PT" sz="2100" dirty="0" smtClean="0"/>
              <a:t>autores </a:t>
            </a:r>
            <a:r>
              <a:rPr lang="pt-PT" sz="2100" dirty="0"/>
              <a:t>contratados por uma instituição / organização </a:t>
            </a:r>
            <a:r>
              <a:rPr lang="pt-PT" sz="2100" dirty="0" smtClean="0"/>
              <a:t>criam nos curso onde ensinam </a:t>
            </a:r>
          </a:p>
          <a:p>
            <a:pPr>
              <a:spcAft>
                <a:spcPts val="1200"/>
              </a:spcAft>
            </a:pPr>
            <a:r>
              <a:rPr lang="pt-PT" sz="2100" dirty="0"/>
              <a:t>Na maioria das instituições / organizações a posição é: direitos de propriedade intelectual de trabalho produzido residir com a instituição - por exemplo: © </a:t>
            </a:r>
            <a:r>
              <a:rPr lang="pt-PT" sz="2100" dirty="0" err="1"/>
              <a:t>University</a:t>
            </a:r>
            <a:r>
              <a:rPr lang="pt-PT" sz="2100" dirty="0"/>
              <a:t> </a:t>
            </a:r>
            <a:r>
              <a:rPr lang="pt-PT" sz="2100" dirty="0" err="1"/>
              <a:t>of</a:t>
            </a:r>
            <a:r>
              <a:rPr lang="pt-PT" sz="2100" dirty="0"/>
              <a:t> </a:t>
            </a:r>
            <a:r>
              <a:rPr lang="pt-PT" sz="2100" dirty="0" smtClean="0"/>
              <a:t>London</a:t>
            </a:r>
          </a:p>
          <a:p>
            <a:r>
              <a:rPr lang="pt-PT" sz="2100" dirty="0" smtClean="0"/>
              <a:t>A instituição, como detentora </a:t>
            </a:r>
            <a:r>
              <a:rPr lang="pt-PT" sz="2100" dirty="0"/>
              <a:t>de direitos autorais </a:t>
            </a:r>
            <a:r>
              <a:rPr lang="pt-PT" sz="2100" dirty="0" smtClean="0"/>
              <a:t>determina como </a:t>
            </a:r>
            <a:r>
              <a:rPr lang="pt-PT" sz="2100" dirty="0"/>
              <a:t>citar o trabalho, e, para fins de publicação </a:t>
            </a:r>
            <a:r>
              <a:rPr lang="pt-PT" sz="2100" dirty="0" smtClean="0"/>
              <a:t>como </a:t>
            </a:r>
            <a:r>
              <a:rPr lang="pt-PT" sz="2100" dirty="0"/>
              <a:t>OER, </a:t>
            </a:r>
            <a:r>
              <a:rPr lang="pt-PT" sz="2100" dirty="0" smtClean="0"/>
              <a:t>precisa de </a:t>
            </a:r>
            <a:r>
              <a:rPr lang="pt-PT" sz="2100" dirty="0"/>
              <a:t>concordar com a licença </a:t>
            </a:r>
            <a:r>
              <a:rPr lang="pt-PT" sz="2100" i="1" dirty="0"/>
              <a:t>Creative </a:t>
            </a:r>
            <a:r>
              <a:rPr lang="pt-PT" sz="2100" i="1" dirty="0" err="1"/>
              <a:t>Commons</a:t>
            </a:r>
            <a:r>
              <a:rPr lang="pt-PT" sz="2100" i="1" dirty="0"/>
              <a:t> </a:t>
            </a:r>
            <a:r>
              <a:rPr lang="pt-PT" sz="2100" dirty="0"/>
              <a:t>selecionada para </a:t>
            </a:r>
            <a:r>
              <a:rPr lang="pt-PT" sz="2100" dirty="0" smtClean="0"/>
              <a:t>o trabalho</a:t>
            </a:r>
            <a:endParaRPr lang="pt-PT" sz="2100" dirty="0"/>
          </a:p>
          <a:p>
            <a:endParaRPr lang="pt-PT" sz="2400" b="1" dirty="0"/>
          </a:p>
          <a:p>
            <a:endParaRPr lang="pt-PT" b="1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4314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832106" y="2161308"/>
            <a:ext cx="6806368" cy="337127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ZA" sz="2400" b="1" dirty="0" smtClean="0">
                <a:solidFill>
                  <a:srgbClr val="808000"/>
                </a:solidFill>
              </a:rPr>
              <a:t>   </a:t>
            </a:r>
            <a:r>
              <a:rPr lang="en-ZA" sz="2000" b="1" dirty="0" err="1" smtClean="0">
                <a:solidFill>
                  <a:srgbClr val="808000"/>
                </a:solidFill>
              </a:rPr>
              <a:t>Orientação</a:t>
            </a:r>
            <a:r>
              <a:rPr lang="en-ZA" sz="2000" b="1" dirty="0" smtClean="0">
                <a:solidFill>
                  <a:srgbClr val="808000"/>
                </a:solidFill>
              </a:rPr>
              <a:t> 2 </a:t>
            </a:r>
          </a:p>
          <a:p>
            <a:pPr marL="0" indent="0" algn="ctr">
              <a:buNone/>
            </a:pPr>
            <a:r>
              <a:rPr lang="en-ZA" sz="2000" b="1" dirty="0" smtClean="0">
                <a:solidFill>
                  <a:srgbClr val="808000"/>
                </a:solidFill>
              </a:rPr>
              <a:t> </a:t>
            </a:r>
            <a:r>
              <a:rPr lang="en-ZA" sz="2000" b="1" dirty="0" err="1" smtClean="0">
                <a:solidFill>
                  <a:srgbClr val="808000"/>
                </a:solidFill>
              </a:rPr>
              <a:t>Escolha</a:t>
            </a:r>
            <a:r>
              <a:rPr lang="en-ZA" sz="2000" b="1" dirty="0" smtClean="0">
                <a:solidFill>
                  <a:srgbClr val="808000"/>
                </a:solidFill>
              </a:rPr>
              <a:t> a </a:t>
            </a:r>
            <a:r>
              <a:rPr lang="en-ZA" sz="2000" b="1" dirty="0" err="1" smtClean="0">
                <a:solidFill>
                  <a:srgbClr val="808000"/>
                </a:solidFill>
              </a:rPr>
              <a:t>Licença</a:t>
            </a:r>
            <a:r>
              <a:rPr lang="en-ZA" sz="2000" b="1" dirty="0" smtClean="0">
                <a:solidFill>
                  <a:srgbClr val="808000"/>
                </a:solidFill>
              </a:rPr>
              <a:t> Creative Commons </a:t>
            </a:r>
            <a:r>
              <a:rPr lang="en-ZA" sz="2000" b="1" dirty="0" err="1" smtClean="0">
                <a:solidFill>
                  <a:srgbClr val="808000"/>
                </a:solidFill>
              </a:rPr>
              <a:t>mais</a:t>
            </a:r>
            <a:r>
              <a:rPr lang="en-ZA" sz="2000" b="1" dirty="0" smtClean="0">
                <a:solidFill>
                  <a:srgbClr val="808000"/>
                </a:solidFill>
              </a:rPr>
              <a:t> </a:t>
            </a:r>
            <a:r>
              <a:rPr lang="en-ZA" sz="2000" b="1" dirty="0" err="1" smtClean="0">
                <a:solidFill>
                  <a:srgbClr val="808000"/>
                </a:solidFill>
              </a:rPr>
              <a:t>aberta</a:t>
            </a:r>
            <a:r>
              <a:rPr lang="en-ZA" sz="2000" b="1" dirty="0" smtClean="0">
                <a:solidFill>
                  <a:srgbClr val="808000"/>
                </a:solidFill>
              </a:rPr>
              <a:t> que </a:t>
            </a:r>
            <a:r>
              <a:rPr lang="en-ZA" sz="2000" b="1" dirty="0" err="1" smtClean="0">
                <a:solidFill>
                  <a:srgbClr val="808000"/>
                </a:solidFill>
              </a:rPr>
              <a:t>possa</a:t>
            </a:r>
            <a:r>
              <a:rPr lang="en-ZA" sz="2000" b="1" dirty="0" smtClean="0">
                <a:solidFill>
                  <a:srgbClr val="808000"/>
                </a:solidFill>
              </a:rPr>
              <a:t> </a:t>
            </a:r>
          </a:p>
          <a:p>
            <a:pPr marL="0" lvl="0" indent="0">
              <a:buNone/>
            </a:pPr>
            <a:endParaRPr lang="en-ZA" sz="1600" dirty="0" smtClean="0"/>
          </a:p>
          <a:p>
            <a:pPr marL="0" lvl="0" indent="0" algn="ctr">
              <a:buNone/>
            </a:pPr>
            <a:r>
              <a:rPr lang="pt-PT" sz="1600" dirty="0" smtClean="0"/>
              <a:t>Pretendemos permitir </a:t>
            </a:r>
            <a:r>
              <a:rPr lang="pt-PT" sz="1600" dirty="0"/>
              <a:t>modificações do nosso trabalho?</a:t>
            </a:r>
            <a:br>
              <a:rPr lang="pt-PT" sz="1600" dirty="0"/>
            </a:br>
            <a:r>
              <a:rPr lang="pt-PT" sz="1600" dirty="0" smtClean="0"/>
              <a:t>Pretendemos permitir </a:t>
            </a:r>
            <a:r>
              <a:rPr lang="pt-PT" sz="1600" dirty="0"/>
              <a:t>que os usos comerciais do nosso trabalho?</a:t>
            </a:r>
            <a:endParaRPr lang="en-ZA" sz="1600" dirty="0" smtClean="0"/>
          </a:p>
          <a:p>
            <a:pPr marL="0" lvl="0" indent="0" algn="ctr">
              <a:buNone/>
            </a:pPr>
            <a:r>
              <a:rPr lang="en-ZA" sz="1600" dirty="0" smtClean="0"/>
              <a:t> </a:t>
            </a:r>
          </a:p>
          <a:p>
            <a:pPr marL="0" lvl="0" indent="0" algn="ctr">
              <a:buNone/>
            </a:pPr>
            <a:r>
              <a:rPr lang="en-ZA" sz="1600" dirty="0" err="1" smtClean="0"/>
              <a:t>Consulte</a:t>
            </a:r>
            <a:r>
              <a:rPr lang="en-ZA" sz="1600" dirty="0" smtClean="0"/>
              <a:t> o </a:t>
            </a:r>
            <a:r>
              <a:rPr lang="en-ZA" sz="1600" dirty="0" err="1" smtClean="0"/>
              <a:t>OERChecklist</a:t>
            </a:r>
            <a:endParaRPr lang="pt-PT" sz="1600" dirty="0"/>
          </a:p>
          <a:p>
            <a:pPr marL="0" indent="0">
              <a:buNone/>
            </a:pPr>
            <a:endParaRPr lang="en-ZA" sz="2000" b="1" dirty="0" smtClean="0"/>
          </a:p>
          <a:p>
            <a:pPr lvl="0"/>
            <a:endParaRPr lang="pt-PT" sz="1600" dirty="0"/>
          </a:p>
          <a:p>
            <a:pPr marL="0" indent="0">
              <a:buNone/>
            </a:pPr>
            <a:endParaRPr lang="pt-PT" sz="2400" b="1" dirty="0" smtClean="0"/>
          </a:p>
          <a:p>
            <a:endParaRPr lang="pt-PT" sz="2400" b="1" dirty="0" smtClean="0"/>
          </a:p>
          <a:p>
            <a:endParaRPr lang="pt-PT" b="1" dirty="0" smtClean="0"/>
          </a:p>
          <a:p>
            <a:endParaRPr lang="en-US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542176" y="1011762"/>
            <a:ext cx="8251222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3200" cap="none" dirty="0" smtClean="0">
                <a:solidFill>
                  <a:schemeClr val="bg1"/>
                </a:solidFill>
              </a:rPr>
              <a:t>Guia para Copyright e Licenças</a:t>
            </a:r>
            <a:endParaRPr lang="pt-PT" sz="3200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7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014153" y="1867962"/>
            <a:ext cx="7594138" cy="4773168"/>
          </a:xfrm>
          <a:solidFill>
            <a:schemeClr val="bg1"/>
          </a:solidFill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en-ZA" sz="6400" b="1" dirty="0" err="1" smtClean="0">
                <a:solidFill>
                  <a:srgbClr val="808000"/>
                </a:solidFill>
              </a:rPr>
              <a:t>Orientações</a:t>
            </a:r>
            <a:r>
              <a:rPr lang="en-ZA" sz="6400" b="1" dirty="0" smtClean="0">
                <a:solidFill>
                  <a:srgbClr val="808000"/>
                </a:solidFill>
              </a:rPr>
              <a:t>  3 </a:t>
            </a:r>
          </a:p>
          <a:p>
            <a:pPr marL="0" indent="0" algn="ctr">
              <a:buNone/>
            </a:pPr>
            <a:r>
              <a:rPr lang="pt-PT" sz="6400" b="1" dirty="0" smtClean="0">
                <a:solidFill>
                  <a:srgbClr val="808000"/>
                </a:solidFill>
              </a:rPr>
              <a:t>Garanta que o OER tem a necessária referência detalhada visivelmente exibidos</a:t>
            </a:r>
            <a:endParaRPr lang="pt-PT" sz="2400" b="1" dirty="0"/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5600" dirty="0" err="1" smtClean="0"/>
              <a:t>Os</a:t>
            </a:r>
            <a:r>
              <a:rPr lang="en-US" sz="5600" dirty="0" smtClean="0"/>
              <a:t> </a:t>
            </a:r>
            <a:r>
              <a:rPr lang="en-US" sz="5600" dirty="0" err="1" smtClean="0"/>
              <a:t>recursos</a:t>
            </a:r>
            <a:r>
              <a:rPr lang="en-US" sz="5600" dirty="0" smtClean="0"/>
              <a:t> </a:t>
            </a:r>
            <a:r>
              <a:rPr lang="en-US" sz="5600" dirty="0" err="1" smtClean="0"/>
              <a:t>publicados</a:t>
            </a:r>
            <a:r>
              <a:rPr lang="en-US" sz="5600" dirty="0" smtClean="0"/>
              <a:t> </a:t>
            </a:r>
            <a:r>
              <a:rPr lang="en-US" sz="5600" dirty="0" err="1" smtClean="0"/>
              <a:t>devem</a:t>
            </a:r>
            <a:r>
              <a:rPr lang="en-US" sz="5600" dirty="0" smtClean="0"/>
              <a:t> </a:t>
            </a:r>
            <a:r>
              <a:rPr lang="en-US" sz="5600" dirty="0" err="1" smtClean="0"/>
              <a:t>conter</a:t>
            </a:r>
            <a:r>
              <a:rPr lang="en-US" sz="5600" dirty="0" smtClean="0"/>
              <a:t> a </a:t>
            </a:r>
            <a:r>
              <a:rPr lang="en-US" sz="5600" dirty="0" err="1" smtClean="0"/>
              <a:t>seguinte</a:t>
            </a:r>
            <a:r>
              <a:rPr lang="en-US" sz="5600" dirty="0" smtClean="0"/>
              <a:t> </a:t>
            </a:r>
            <a:r>
              <a:rPr lang="en-US" sz="5600" dirty="0" err="1" smtClean="0"/>
              <a:t>informação</a:t>
            </a:r>
            <a:r>
              <a:rPr lang="en-US" sz="5600" dirty="0" smtClean="0"/>
              <a:t>:</a:t>
            </a:r>
            <a:endParaRPr lang="pt-PT" sz="5600" dirty="0"/>
          </a:p>
          <a:p>
            <a:pPr lvl="0">
              <a:lnSpc>
                <a:spcPct val="120000"/>
              </a:lnSpc>
              <a:spcAft>
                <a:spcPts val="600"/>
              </a:spcAft>
            </a:pPr>
            <a:r>
              <a:rPr lang="pt-PT" sz="6000" dirty="0" smtClean="0"/>
              <a:t>Licença </a:t>
            </a:r>
            <a:r>
              <a:rPr lang="pt-PT" sz="6000" dirty="0"/>
              <a:t>Creative </a:t>
            </a:r>
            <a:r>
              <a:rPr lang="pt-PT" sz="6000" dirty="0" err="1"/>
              <a:t>Commons</a:t>
            </a:r>
            <a:r>
              <a:rPr lang="pt-PT" sz="6000" dirty="0"/>
              <a:t> com </a:t>
            </a:r>
            <a:r>
              <a:rPr lang="pt-PT" sz="6000" dirty="0" err="1"/>
              <a:t>hiperlink</a:t>
            </a:r>
            <a:r>
              <a:rPr lang="pt-PT" sz="6000" dirty="0"/>
              <a:t> para a </a:t>
            </a:r>
            <a:r>
              <a:rPr lang="pt-PT" sz="6000" dirty="0" smtClean="0"/>
              <a:t>licença</a:t>
            </a:r>
          </a:p>
          <a:p>
            <a:pPr lvl="0">
              <a:lnSpc>
                <a:spcPct val="120000"/>
              </a:lnSpc>
              <a:spcAft>
                <a:spcPts val="600"/>
              </a:spcAft>
            </a:pPr>
            <a:r>
              <a:rPr lang="pt-PT" sz="6000" dirty="0" smtClean="0"/>
              <a:t>Nome </a:t>
            </a:r>
            <a:r>
              <a:rPr lang="pt-PT" sz="6000" dirty="0"/>
              <a:t>do detentor dos direitos autorais e ano de </a:t>
            </a:r>
            <a:r>
              <a:rPr lang="pt-PT" sz="6000" dirty="0" smtClean="0"/>
              <a:t>publicação</a:t>
            </a:r>
          </a:p>
          <a:p>
            <a:pPr lvl="0">
              <a:lnSpc>
                <a:spcPct val="120000"/>
              </a:lnSpc>
              <a:spcAft>
                <a:spcPts val="600"/>
              </a:spcAft>
            </a:pPr>
            <a:r>
              <a:rPr lang="pt-PT" sz="6000" dirty="0" smtClean="0"/>
              <a:t>Nome </a:t>
            </a:r>
            <a:r>
              <a:rPr lang="pt-PT" sz="6000" dirty="0"/>
              <a:t>do (s) autor (N. B., este pode ser diferente do detentor dos direitos autorais</a:t>
            </a:r>
            <a:r>
              <a:rPr lang="pt-PT" sz="6000" dirty="0" smtClean="0"/>
              <a:t>)</a:t>
            </a:r>
          </a:p>
          <a:p>
            <a:pPr lvl="0">
              <a:lnSpc>
                <a:spcPct val="120000"/>
              </a:lnSpc>
              <a:spcAft>
                <a:spcPts val="600"/>
              </a:spcAft>
            </a:pPr>
            <a:r>
              <a:rPr lang="pt-PT" sz="6000" dirty="0" smtClean="0"/>
              <a:t>Marca </a:t>
            </a:r>
            <a:r>
              <a:rPr lang="pt-PT" sz="6000" dirty="0"/>
              <a:t>da instituição / s, associados, patrocinadores, etc</a:t>
            </a:r>
            <a:r>
              <a:rPr lang="pt-PT" sz="6000" dirty="0" smtClean="0"/>
              <a:t>.</a:t>
            </a:r>
          </a:p>
          <a:p>
            <a:pPr lvl="0">
              <a:lnSpc>
                <a:spcPct val="120000"/>
              </a:lnSpc>
              <a:spcAft>
                <a:spcPts val="600"/>
              </a:spcAft>
            </a:pPr>
            <a:r>
              <a:rPr lang="pt-PT" sz="6000" dirty="0" smtClean="0"/>
              <a:t>Agradecimentos </a:t>
            </a:r>
            <a:r>
              <a:rPr lang="pt-PT" sz="6000" dirty="0"/>
              <a:t>daqueles que contribuíram (especialistas em </a:t>
            </a:r>
            <a:r>
              <a:rPr lang="pt-PT" sz="6000" dirty="0" err="1"/>
              <a:t>mídia</a:t>
            </a:r>
            <a:r>
              <a:rPr lang="pt-PT" sz="6000" dirty="0"/>
              <a:t>, </a:t>
            </a:r>
            <a:r>
              <a:rPr lang="pt-PT" sz="6000" dirty="0" err="1"/>
              <a:t>dublagens</a:t>
            </a:r>
            <a:r>
              <a:rPr lang="pt-PT" sz="6000" dirty="0"/>
              <a:t>, colaboradores, etc</a:t>
            </a:r>
            <a:r>
              <a:rPr lang="pt-PT" sz="6000" dirty="0" smtClean="0"/>
              <a:t>.)</a:t>
            </a:r>
          </a:p>
          <a:p>
            <a:pPr lvl="0">
              <a:lnSpc>
                <a:spcPct val="120000"/>
              </a:lnSpc>
              <a:spcAft>
                <a:spcPts val="600"/>
              </a:spcAft>
            </a:pPr>
            <a:r>
              <a:rPr lang="pt-PT" sz="6000" dirty="0" smtClean="0"/>
              <a:t>Lista </a:t>
            </a:r>
            <a:r>
              <a:rPr lang="pt-PT" sz="6000" dirty="0"/>
              <a:t>de todos os apuramento terceiros copyright obtido (título do recurso com o titular de direitos de autor - veja abaixo para mais detalhes</a:t>
            </a:r>
            <a:r>
              <a:rPr lang="pt-PT" sz="6000" dirty="0" smtClean="0"/>
              <a:t>)</a:t>
            </a:r>
          </a:p>
          <a:p>
            <a:pPr lvl="0">
              <a:lnSpc>
                <a:spcPct val="120000"/>
              </a:lnSpc>
              <a:spcAft>
                <a:spcPts val="600"/>
              </a:spcAft>
            </a:pPr>
            <a:r>
              <a:rPr lang="pt-PT" sz="6000" dirty="0" smtClean="0"/>
              <a:t>Como pode ser citado o OER</a:t>
            </a:r>
          </a:p>
          <a:p>
            <a:pPr lvl="0">
              <a:lnSpc>
                <a:spcPct val="120000"/>
              </a:lnSpc>
              <a:spcAft>
                <a:spcPts val="600"/>
              </a:spcAft>
            </a:pPr>
            <a:r>
              <a:rPr lang="pt-PT" sz="6000" dirty="0" smtClean="0"/>
              <a:t>Contacto  geral da pessoa - </a:t>
            </a:r>
            <a:r>
              <a:rPr lang="pt-PT" sz="6000" dirty="0"/>
              <a:t>um endereço de e-mail para </a:t>
            </a:r>
            <a:r>
              <a:rPr lang="pt-PT" sz="6000" dirty="0" smtClean="0"/>
              <a:t>a gestão de questões sobre </a:t>
            </a:r>
            <a:r>
              <a:rPr lang="pt-PT" sz="6000" dirty="0"/>
              <a:t>o </a:t>
            </a:r>
            <a:r>
              <a:rPr lang="pt-PT" sz="6000" dirty="0" smtClean="0"/>
              <a:t>OER</a:t>
            </a:r>
            <a:r>
              <a:rPr lang="en-US" sz="5600" dirty="0" smtClean="0"/>
              <a:t>  </a:t>
            </a:r>
            <a:endParaRPr lang="pt-PT" sz="5600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pt-PT" sz="5600" b="1" dirty="0"/>
          </a:p>
          <a:p>
            <a:endParaRPr lang="en-US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542176" y="1011762"/>
            <a:ext cx="8251222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3200" cap="none" dirty="0" smtClean="0">
                <a:solidFill>
                  <a:schemeClr val="bg1"/>
                </a:solidFill>
              </a:rPr>
              <a:t>Guia para Copyright e Licenças</a:t>
            </a:r>
            <a:endParaRPr lang="pt-PT" sz="3200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04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542176" y="1680273"/>
            <a:ext cx="4526279" cy="474823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lvl="0" indent="0">
              <a:spcAft>
                <a:spcPts val="1200"/>
              </a:spcAft>
              <a:buNone/>
            </a:pPr>
            <a:r>
              <a:rPr lang="en-US" sz="6400" b="1" dirty="0" smtClean="0"/>
              <a:t>          </a:t>
            </a:r>
            <a:r>
              <a:rPr lang="en-US" sz="6400" b="1" dirty="0" err="1" smtClean="0">
                <a:solidFill>
                  <a:schemeClr val="accent2">
                    <a:lumMod val="75000"/>
                  </a:schemeClr>
                </a:solidFill>
              </a:rPr>
              <a:t>Vídeos</a:t>
            </a:r>
            <a:endParaRPr lang="en-US" sz="6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>
              <a:spcAft>
                <a:spcPts val="1200"/>
              </a:spcAft>
            </a:pPr>
            <a:r>
              <a:rPr lang="pt-PT" sz="6000" dirty="0"/>
              <a:t>Incluir </a:t>
            </a:r>
            <a:r>
              <a:rPr lang="pt-PT" sz="6000" dirty="0" smtClean="0"/>
              <a:t>um “vídeo  </a:t>
            </a:r>
            <a:r>
              <a:rPr lang="pt-PT" sz="6000" dirty="0" err="1" smtClean="0"/>
              <a:t>bumper"ou</a:t>
            </a:r>
            <a:r>
              <a:rPr lang="pt-PT" sz="6000" dirty="0" smtClean="0"/>
              <a:t> </a:t>
            </a:r>
            <a:r>
              <a:rPr lang="pt-PT" sz="6000" dirty="0"/>
              <a:t>uma imagem estática no início ou no final do vídeo (referência completa para o recurso: o autor, ano de produção, o título do recurso, nome da faculdade, nome e logotipo da instituição, o licenciamento CC com adequada URL etc.) a mesma informação delineada para Word, PDF e PPT documentos acima. website </a:t>
            </a:r>
            <a:r>
              <a:rPr lang="pt-PT" sz="6000" dirty="0" smtClean="0"/>
              <a:t>CC</a:t>
            </a:r>
          </a:p>
          <a:p>
            <a:pPr lvl="0">
              <a:spcAft>
                <a:spcPts val="1200"/>
              </a:spcAft>
            </a:pPr>
            <a:r>
              <a:rPr lang="pt-PT" sz="6000" dirty="0"/>
              <a:t>Informações adicionais indicando atributos como o logotipo institucional também pode ser adicionado no canto direito em todo o </a:t>
            </a:r>
            <a:r>
              <a:rPr lang="pt-PT" sz="6000" dirty="0" smtClean="0"/>
              <a:t>vídeo</a:t>
            </a:r>
          </a:p>
          <a:p>
            <a:pPr lvl="0">
              <a:spcAft>
                <a:spcPts val="1200"/>
              </a:spcAft>
            </a:pPr>
            <a:r>
              <a:rPr lang="pt-PT" sz="6400" dirty="0"/>
              <a:t>Incluir uma transcrição ou storyboard do vídeo em Word ou </a:t>
            </a:r>
            <a:r>
              <a:rPr lang="pt-PT" sz="6400" dirty="0" smtClean="0"/>
              <a:t>PowerPoint</a:t>
            </a:r>
          </a:p>
          <a:p>
            <a:pPr lvl="0">
              <a:spcAft>
                <a:spcPts val="1200"/>
              </a:spcAft>
            </a:pPr>
            <a:r>
              <a:rPr lang="pt-PT" sz="4800" dirty="0" smtClean="0">
                <a:hlinkClick r:id="rId2"/>
              </a:rPr>
              <a:t>http</a:t>
            </a:r>
            <a:r>
              <a:rPr lang="pt-PT" sz="4800" dirty="0">
                <a:hlinkClick r:id="rId2"/>
              </a:rPr>
              <a:t>://creativecommons.org/videos/creative-commons-kiwi</a:t>
            </a:r>
            <a:endParaRPr lang="pt-PT" sz="4800" dirty="0" smtClean="0"/>
          </a:p>
          <a:p>
            <a:endParaRPr lang="en-US" dirty="0" smtClean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70" y="1758731"/>
            <a:ext cx="1013336" cy="926063"/>
          </a:xfrm>
          <a:prstGeom prst="rect">
            <a:avLst/>
          </a:prstGeom>
        </p:spPr>
      </p:pic>
      <p:pic>
        <p:nvPicPr>
          <p:cNvPr id="7" name="Imagem 6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545" y="1870639"/>
            <a:ext cx="3574853" cy="2725909"/>
          </a:xfrm>
          <a:prstGeom prst="rect">
            <a:avLst/>
          </a:prstGeom>
        </p:spPr>
      </p:pic>
      <p:pic>
        <p:nvPicPr>
          <p:cNvPr id="9" name="Picture 4" descr="File:By-nc-sa color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382" y="4911918"/>
            <a:ext cx="1463040" cy="98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By color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701" y="4910931"/>
            <a:ext cx="1508697" cy="1018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ângulo 10"/>
          <p:cNvSpPr/>
          <p:nvPr/>
        </p:nvSpPr>
        <p:spPr>
          <a:xfrm>
            <a:off x="5218545" y="6005453"/>
            <a:ext cx="3796145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1200" dirty="0">
                <a:latin typeface="Adobe Caslon Pro"/>
                <a:hlinkClick r:id="rId8"/>
              </a:rPr>
              <a:t>https://wiki.creativecommons.org/CC_video_bumpers</a:t>
            </a:r>
            <a:endParaRPr lang="en-US" sz="1200" dirty="0">
              <a:latin typeface="Adobe Caslon Pro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5545777" y="4596548"/>
            <a:ext cx="20361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200" dirty="0">
                <a:latin typeface="Adobe Caslon Pro"/>
              </a:rPr>
              <a:t>http://vimeo.com/25684782</a:t>
            </a: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545371" y="960598"/>
            <a:ext cx="8251222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3200" cap="none" dirty="0" smtClean="0">
                <a:solidFill>
                  <a:schemeClr val="bg1"/>
                </a:solidFill>
              </a:rPr>
              <a:t>Guia para Copyright e Licenças</a:t>
            </a:r>
            <a:endParaRPr lang="pt-PT" sz="3200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46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>
          <a:xfrm>
            <a:off x="318932" y="1895856"/>
            <a:ext cx="4169942" cy="447141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>
              <a:buFont typeface="Arial"/>
              <a:buNone/>
            </a:pPr>
            <a:endParaRPr lang="en-ZA" sz="3300" b="1" dirty="0" smtClean="0"/>
          </a:p>
          <a:p>
            <a:endParaRPr lang="pt-PT" sz="2400" b="1" dirty="0" smtClean="0"/>
          </a:p>
          <a:p>
            <a:pPr marL="0" lvl="0" indent="0">
              <a:spcAft>
                <a:spcPts val="1200"/>
              </a:spcAft>
              <a:buNone/>
            </a:pPr>
            <a:r>
              <a:rPr lang="en-US" sz="6400" b="1" dirty="0" smtClean="0">
                <a:solidFill>
                  <a:schemeClr val="accent2">
                    <a:lumMod val="75000"/>
                  </a:schemeClr>
                </a:solidFill>
              </a:rPr>
              <a:t>          </a:t>
            </a:r>
            <a:r>
              <a:rPr lang="en-US" sz="7200" b="1" dirty="0" err="1" smtClean="0">
                <a:solidFill>
                  <a:schemeClr val="accent2">
                    <a:lumMod val="75000"/>
                  </a:schemeClr>
                </a:solidFill>
              </a:rPr>
              <a:t>Áudio</a:t>
            </a:r>
            <a:endParaRPr lang="en-US" sz="7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>
              <a:spcAft>
                <a:spcPts val="600"/>
              </a:spcAft>
            </a:pPr>
            <a:r>
              <a:rPr lang="pt-PT" sz="6600" dirty="0" smtClean="0"/>
              <a:t>Ao introduzir </a:t>
            </a:r>
            <a:r>
              <a:rPr lang="pt-PT" sz="6600" dirty="0"/>
              <a:t>o recurso, leia no script os detalhes de atribuição e licenciamento </a:t>
            </a:r>
            <a:endParaRPr lang="pt-PT" sz="6600" dirty="0" smtClean="0"/>
          </a:p>
          <a:p>
            <a:pPr lvl="0">
              <a:spcAft>
                <a:spcPts val="600"/>
              </a:spcAft>
            </a:pPr>
            <a:r>
              <a:rPr lang="pt-PT" sz="6600" dirty="0"/>
              <a:t>Se os arquivos de áudio estão localizados na Web os detalhes de atribuição e de licença com uma descrição / link para o recurso deve ser incluída</a:t>
            </a:r>
            <a:r>
              <a:rPr lang="pt-PT" sz="6600" dirty="0" smtClean="0"/>
              <a:t>.</a:t>
            </a:r>
            <a:endParaRPr lang="pt-PT" sz="7200" dirty="0" smtClean="0"/>
          </a:p>
          <a:p>
            <a:r>
              <a:rPr lang="pt-PT" sz="7200" dirty="0" smtClean="0"/>
              <a:t>Transcrição </a:t>
            </a:r>
            <a:r>
              <a:rPr lang="pt-PT" sz="7200" dirty="0"/>
              <a:t>ou storyboard dos áudios em Word ou PowerPoint.</a:t>
            </a:r>
            <a:endParaRPr lang="en-US" sz="7200" dirty="0" smtClean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673600" y="1901121"/>
            <a:ext cx="4119798" cy="446615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>
              <a:buFont typeface="Arial"/>
              <a:buNone/>
            </a:pPr>
            <a:endParaRPr lang="en-ZA" sz="3300" b="1" dirty="0" smtClean="0"/>
          </a:p>
          <a:p>
            <a:endParaRPr lang="pt-PT" sz="2400" b="1" dirty="0" smtClean="0"/>
          </a:p>
          <a:p>
            <a:pPr marL="0" lvl="0" indent="0">
              <a:spcAft>
                <a:spcPts val="1200"/>
              </a:spcAft>
              <a:buNone/>
            </a:pPr>
            <a:r>
              <a:rPr lang="en-US" sz="6400" b="1" dirty="0" smtClean="0"/>
              <a:t>          </a:t>
            </a:r>
          </a:p>
          <a:p>
            <a:pPr marL="0" lvl="0" indent="0">
              <a:spcAft>
                <a:spcPts val="1200"/>
              </a:spcAft>
              <a:buNone/>
            </a:pPr>
            <a:r>
              <a:rPr lang="en-US" sz="8000" b="1" dirty="0" smtClean="0">
                <a:solidFill>
                  <a:schemeClr val="accent2">
                    <a:lumMod val="75000"/>
                  </a:schemeClr>
                </a:solidFill>
              </a:rPr>
              <a:t>Imagens</a:t>
            </a:r>
          </a:p>
          <a:p>
            <a:r>
              <a:rPr lang="pt-PT" sz="6400" dirty="0"/>
              <a:t>Ao introduzir o recurso, leia no script os detalhes de atribuição e de </a:t>
            </a:r>
            <a:r>
              <a:rPr lang="pt-PT" sz="6400" dirty="0" smtClean="0"/>
              <a:t>licenciamento</a:t>
            </a:r>
          </a:p>
          <a:p>
            <a:r>
              <a:rPr lang="pt-PT" sz="6400" dirty="0" smtClean="0"/>
              <a:t>Se </a:t>
            </a:r>
            <a:r>
              <a:rPr lang="pt-PT" sz="6400" dirty="0"/>
              <a:t>as imagens arquivos são localizados na Internet incluem os detalhes de atribuição e de licença com uma descrição / link para o </a:t>
            </a:r>
            <a:r>
              <a:rPr lang="pt-PT" sz="6400" dirty="0" smtClean="0"/>
              <a:t>recurso</a:t>
            </a:r>
          </a:p>
          <a:p>
            <a:r>
              <a:rPr lang="pt-PT" sz="6400" dirty="0" smtClean="0"/>
              <a:t>Transcrição </a:t>
            </a:r>
            <a:r>
              <a:rPr lang="pt-PT" sz="6400" dirty="0"/>
              <a:t>ou storyboard das imagens no Word ou PowerPoint</a:t>
            </a:r>
            <a:r>
              <a:rPr lang="pt-PT" sz="5600" dirty="0"/>
              <a:t>.</a:t>
            </a:r>
            <a:endParaRPr lang="en-US" sz="5600" dirty="0" smtClean="0"/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6928" y="1931400"/>
            <a:ext cx="2501706" cy="1524169"/>
          </a:xfrm>
          <a:prstGeom prst="rect">
            <a:avLst/>
          </a:prstGeom>
        </p:spPr>
      </p:pic>
      <p:sp>
        <p:nvSpPr>
          <p:cNvPr id="16" name="Rectângulo 1"/>
          <p:cNvSpPr/>
          <p:nvPr/>
        </p:nvSpPr>
        <p:spPr>
          <a:xfrm>
            <a:off x="6416959" y="3499683"/>
            <a:ext cx="22916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hlinkClick r:id="rId3"/>
              </a:rPr>
              <a:t>cc licensed (BY) </a:t>
            </a:r>
            <a:r>
              <a:rPr lang="en-US" sz="1200" dirty="0" err="1" smtClean="0">
                <a:solidFill>
                  <a:schemeClr val="bg1"/>
                </a:solidFill>
                <a:hlinkClick r:id="rId3"/>
              </a:rPr>
              <a:t>flickr</a:t>
            </a:r>
            <a:r>
              <a:rPr lang="en-US" sz="1200" dirty="0" smtClean="0">
                <a:solidFill>
                  <a:schemeClr val="bg1"/>
                </a:solidFill>
                <a:hlinkClick r:id="rId3"/>
              </a:rPr>
              <a:t> photo by </a:t>
            </a:r>
            <a:r>
              <a:rPr lang="en-US" sz="1200" dirty="0" err="1" smtClean="0">
                <a:solidFill>
                  <a:schemeClr val="bg1"/>
                </a:solidFill>
                <a:hlinkClick r:id="rId3"/>
              </a:rPr>
              <a:t>jronaldlee</a:t>
            </a:r>
            <a:r>
              <a:rPr lang="en-US" sz="1200" dirty="0" smtClean="0">
                <a:solidFill>
                  <a:schemeClr val="bg1"/>
                </a:solidFill>
                <a:hlinkClick r:id="rId3"/>
              </a:rPr>
              <a:t>:</a:t>
            </a:r>
            <a:endParaRPr lang="pt-PT" sz="1200" dirty="0">
              <a:solidFill>
                <a:schemeClr val="bg1"/>
              </a:solidFill>
            </a:endParaRPr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70" y="2230452"/>
            <a:ext cx="1013336" cy="926063"/>
          </a:xfrm>
          <a:prstGeom prst="rect">
            <a:avLst/>
          </a:prstGeom>
        </p:spPr>
      </p:pic>
      <p:sp>
        <p:nvSpPr>
          <p:cNvPr id="18" name="Título 1"/>
          <p:cNvSpPr txBox="1">
            <a:spLocks/>
          </p:cNvSpPr>
          <p:nvPr/>
        </p:nvSpPr>
        <p:spPr>
          <a:xfrm>
            <a:off x="542176" y="1011762"/>
            <a:ext cx="8251222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3200" cap="none" dirty="0" smtClean="0">
                <a:solidFill>
                  <a:schemeClr val="bg1"/>
                </a:solidFill>
              </a:rPr>
              <a:t>Guia para Copyright e Licenças</a:t>
            </a:r>
            <a:endParaRPr lang="pt-PT" sz="3200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70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846976" y="2216727"/>
            <a:ext cx="3503351" cy="270625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 err="1" smtClean="0">
                <a:solidFill>
                  <a:srgbClr val="808000"/>
                </a:solidFill>
              </a:rPr>
              <a:t>Orientação</a:t>
            </a:r>
            <a:r>
              <a:rPr lang="en-US" sz="2400" b="1" dirty="0" smtClean="0">
                <a:solidFill>
                  <a:srgbClr val="808000"/>
                </a:solidFill>
              </a:rPr>
              <a:t> 6 </a:t>
            </a:r>
          </a:p>
          <a:p>
            <a:pPr marL="0" indent="0" algn="ctr">
              <a:buNone/>
            </a:pPr>
            <a:endParaRPr lang="en-US" sz="1800" b="1" dirty="0" smtClean="0"/>
          </a:p>
          <a:p>
            <a:pPr marL="0" indent="0" algn="ctr">
              <a:buNone/>
            </a:pPr>
            <a:r>
              <a:rPr lang="pt-PT" sz="2000" dirty="0" smtClean="0"/>
              <a:t>Especifique </a:t>
            </a:r>
            <a:r>
              <a:rPr lang="pt-PT" sz="2000" dirty="0"/>
              <a:t>como o material deve ser citado quando outras pessoas </a:t>
            </a:r>
            <a:r>
              <a:rPr lang="pt-PT" sz="2000" dirty="0" smtClean="0"/>
              <a:t>o reutilizam </a:t>
            </a:r>
            <a:r>
              <a:rPr lang="pt-PT" sz="2000" dirty="0"/>
              <a:t>ou </a:t>
            </a:r>
            <a:r>
              <a:rPr lang="pt-PT" sz="2000" dirty="0" smtClean="0"/>
              <a:t>adaptam</a:t>
            </a:r>
            <a:endParaRPr lang="en-ZA" sz="2000" b="1" dirty="0" smtClean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>
              <a:buFont typeface="Arial"/>
              <a:buNone/>
            </a:pPr>
            <a:endParaRPr lang="en-ZA" sz="3300" b="1" dirty="0" smtClean="0"/>
          </a:p>
          <a:p>
            <a:endParaRPr lang="pt-PT" sz="2400" b="1" dirty="0" smtClean="0"/>
          </a:p>
          <a:p>
            <a:endParaRPr lang="en-US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81236" y="2216727"/>
            <a:ext cx="4312125" cy="358897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2600" b="1" dirty="0" err="1" smtClean="0">
                <a:solidFill>
                  <a:srgbClr val="808000"/>
                </a:solidFill>
              </a:rPr>
              <a:t>Orientação</a:t>
            </a:r>
            <a:r>
              <a:rPr lang="en-US" sz="2600" b="1" dirty="0" smtClean="0">
                <a:solidFill>
                  <a:srgbClr val="808000"/>
                </a:solidFill>
              </a:rPr>
              <a:t> 7</a:t>
            </a:r>
            <a:r>
              <a:rPr lang="en-US" sz="6200" b="1" dirty="0" smtClean="0">
                <a:solidFill>
                  <a:srgbClr val="80800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pt-PT" sz="2000" dirty="0" smtClean="0"/>
              <a:t>Atribuir corretamente </a:t>
            </a:r>
            <a:r>
              <a:rPr lang="pt-PT" sz="2000" dirty="0"/>
              <a:t>todos os objetos </a:t>
            </a:r>
            <a:r>
              <a:rPr lang="pt-PT" sz="2000" dirty="0" smtClean="0"/>
              <a:t>incluídos no OER </a:t>
            </a:r>
            <a:r>
              <a:rPr lang="pt-PT" sz="2000" dirty="0"/>
              <a:t>criados </a:t>
            </a:r>
            <a:r>
              <a:rPr lang="pt-PT" sz="2000" dirty="0" smtClean="0"/>
              <a:t> por outros  </a:t>
            </a:r>
            <a:r>
              <a:rPr lang="pt-PT" sz="2000" dirty="0"/>
              <a:t>autores</a:t>
            </a:r>
            <a:endParaRPr lang="en-US" sz="1900" b="1" dirty="0" smtClean="0"/>
          </a:p>
          <a:p>
            <a:r>
              <a:rPr lang="pt-PT" sz="2000" b="1" dirty="0" smtClean="0"/>
              <a:t>Citação</a:t>
            </a:r>
            <a:r>
              <a:rPr lang="pt-PT" sz="2000" dirty="0" smtClean="0"/>
              <a:t> é </a:t>
            </a:r>
            <a:r>
              <a:rPr lang="pt-PT" sz="2000" dirty="0"/>
              <a:t>diferente de </a:t>
            </a:r>
            <a:r>
              <a:rPr lang="pt-PT" sz="2000" b="1" dirty="0"/>
              <a:t>A</a:t>
            </a:r>
            <a:r>
              <a:rPr lang="pt-PT" sz="2000" b="1" dirty="0" smtClean="0"/>
              <a:t>tribuição</a:t>
            </a:r>
          </a:p>
          <a:p>
            <a:r>
              <a:rPr lang="pt-PT" sz="2000" dirty="0" smtClean="0"/>
              <a:t>Todos </a:t>
            </a:r>
            <a:r>
              <a:rPr lang="pt-PT" sz="2000" dirty="0"/>
              <a:t>os objetos (como imagens encontradas no </a:t>
            </a:r>
            <a:r>
              <a:rPr lang="pt-PT" sz="2000" dirty="0" err="1"/>
              <a:t>Flickr</a:t>
            </a:r>
            <a:r>
              <a:rPr lang="pt-PT" sz="2000" dirty="0"/>
              <a:t>) devem ser </a:t>
            </a:r>
            <a:r>
              <a:rPr lang="pt-PT" sz="2000" dirty="0" smtClean="0"/>
              <a:t> corretamente atribuídos: incluir </a:t>
            </a:r>
            <a:r>
              <a:rPr lang="pt-PT" sz="2000" dirty="0"/>
              <a:t>o autor, </a:t>
            </a:r>
            <a:r>
              <a:rPr lang="pt-PT" sz="2000" dirty="0" smtClean="0"/>
              <a:t> </a:t>
            </a:r>
            <a:r>
              <a:rPr lang="pt-PT" sz="2000" dirty="0"/>
              <a:t>fonte e a licença.</a:t>
            </a:r>
            <a:endParaRPr lang="en-ZA" sz="1900" b="1" dirty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>
              <a:buFont typeface="Arial"/>
              <a:buNone/>
            </a:pPr>
            <a:endParaRPr lang="en-ZA" sz="3300" b="1" dirty="0" smtClean="0"/>
          </a:p>
          <a:p>
            <a:endParaRPr lang="en-US" dirty="0" smtClean="0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42176" y="1011762"/>
            <a:ext cx="8251222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3200" cap="none" dirty="0" smtClean="0">
                <a:solidFill>
                  <a:schemeClr val="bg1"/>
                </a:solidFill>
              </a:rPr>
              <a:t>Guia para Copyright e Licenças</a:t>
            </a:r>
            <a:endParaRPr lang="pt-PT" sz="3200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07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4581236" y="2468511"/>
            <a:ext cx="3463637" cy="237134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2600" b="1" dirty="0" err="1" smtClean="0">
                <a:solidFill>
                  <a:srgbClr val="808000"/>
                </a:solidFill>
              </a:rPr>
              <a:t>Orientação</a:t>
            </a:r>
            <a:r>
              <a:rPr lang="en-US" sz="2600" b="1" dirty="0" smtClean="0">
                <a:solidFill>
                  <a:srgbClr val="808000"/>
                </a:solidFill>
              </a:rPr>
              <a:t> 7</a:t>
            </a:r>
            <a:r>
              <a:rPr lang="en-US" sz="6200" b="1" dirty="0" smtClean="0">
                <a:solidFill>
                  <a:srgbClr val="80800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pt-PT" sz="2000" dirty="0"/>
              <a:t>Para facilitar a adaptação, utilizar formatos de texto, imagens, vídeo e áudio que são comumente usadas e editável</a:t>
            </a:r>
            <a:endParaRPr lang="en-ZA" sz="2000" b="1" dirty="0" smtClean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>
              <a:buFont typeface="Arial"/>
              <a:buNone/>
            </a:pPr>
            <a:endParaRPr lang="en-ZA" sz="3300" b="1" dirty="0" smtClean="0"/>
          </a:p>
          <a:p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6453" y="2468511"/>
            <a:ext cx="3497619" cy="237134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3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7400" b="1" dirty="0" err="1" smtClean="0">
                <a:solidFill>
                  <a:srgbClr val="808000"/>
                </a:solidFill>
              </a:rPr>
              <a:t>Orientação</a:t>
            </a:r>
            <a:r>
              <a:rPr lang="en-US" sz="7400" b="1" dirty="0" smtClean="0">
                <a:solidFill>
                  <a:srgbClr val="808000"/>
                </a:solidFill>
              </a:rPr>
              <a:t> 6</a:t>
            </a:r>
            <a:r>
              <a:rPr lang="en-US" sz="7400" b="1" dirty="0" smtClean="0"/>
              <a:t> </a:t>
            </a:r>
          </a:p>
          <a:p>
            <a:pPr marL="0" indent="0" algn="ctr">
              <a:buNone/>
            </a:pPr>
            <a:r>
              <a:rPr lang="pt-PT" sz="6600" dirty="0" smtClean="0"/>
              <a:t>Certifique-se </a:t>
            </a:r>
            <a:r>
              <a:rPr lang="pt-PT" sz="6600" dirty="0"/>
              <a:t>de que a permissão tenha sido obtida para material com direitos autorais de terceiros usado no material</a:t>
            </a: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>
              <a:buFont typeface="Arial"/>
              <a:buNone/>
            </a:pPr>
            <a:endParaRPr lang="en-ZA" sz="3300" b="1" dirty="0" smtClean="0"/>
          </a:p>
          <a:p>
            <a:endParaRPr lang="pt-PT" sz="2400" b="1" dirty="0" smtClean="0"/>
          </a:p>
          <a:p>
            <a:endParaRPr lang="en-US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542176" y="1011762"/>
            <a:ext cx="8251222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3200" cap="none" dirty="0" smtClean="0">
                <a:solidFill>
                  <a:schemeClr val="bg1"/>
                </a:solidFill>
              </a:rPr>
              <a:t>Guia para Copyright e Licenças</a:t>
            </a:r>
            <a:endParaRPr lang="pt-PT" sz="3200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0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4581236" y="2540001"/>
            <a:ext cx="3463637" cy="245687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2600" b="1" dirty="0" err="1" smtClean="0">
                <a:solidFill>
                  <a:srgbClr val="808000"/>
                </a:solidFill>
              </a:rPr>
              <a:t>Orientação</a:t>
            </a:r>
            <a:r>
              <a:rPr lang="en-US" sz="2600" b="1" dirty="0" smtClean="0">
                <a:solidFill>
                  <a:srgbClr val="808000"/>
                </a:solidFill>
              </a:rPr>
              <a:t> 9</a:t>
            </a:r>
            <a:r>
              <a:rPr lang="en-US" sz="6200" b="1" dirty="0" smtClean="0">
                <a:solidFill>
                  <a:srgbClr val="80800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pt-PT" sz="2000" dirty="0"/>
              <a:t>Quando um recurso é apresentado para </a:t>
            </a:r>
            <a:r>
              <a:rPr lang="pt-PT" sz="2000" dirty="0" err="1"/>
              <a:t>upload</a:t>
            </a:r>
            <a:r>
              <a:rPr lang="pt-PT" sz="2000" dirty="0"/>
              <a:t>, a instituição </a:t>
            </a:r>
            <a:r>
              <a:rPr lang="pt-PT" sz="2000" dirty="0" smtClean="0"/>
              <a:t>deve </a:t>
            </a:r>
            <a:r>
              <a:rPr lang="pt-PT" sz="2000" dirty="0"/>
              <a:t>fornecer os </a:t>
            </a:r>
            <a:r>
              <a:rPr lang="pt-PT" sz="2000" dirty="0" err="1"/>
              <a:t>metadados</a:t>
            </a:r>
            <a:r>
              <a:rPr lang="pt-PT" sz="2000" dirty="0"/>
              <a:t> necessários - em especial título, descrição e palavras-chave</a:t>
            </a:r>
            <a:endParaRPr lang="en-ZA" sz="2000" b="1" dirty="0" smtClean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>
              <a:buFont typeface="Arial"/>
              <a:buNone/>
            </a:pPr>
            <a:endParaRPr lang="en-ZA" sz="3300" b="1" dirty="0" smtClean="0"/>
          </a:p>
          <a:p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6453" y="2468511"/>
            <a:ext cx="3497619" cy="237134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5100" b="1" dirty="0" err="1" smtClean="0">
                <a:solidFill>
                  <a:srgbClr val="808000"/>
                </a:solidFill>
              </a:rPr>
              <a:t>Orientação</a:t>
            </a:r>
            <a:r>
              <a:rPr lang="en-US" sz="5100" b="1" dirty="0" smtClean="0">
                <a:solidFill>
                  <a:srgbClr val="808000"/>
                </a:solidFill>
              </a:rPr>
              <a:t> 8</a:t>
            </a:r>
            <a:r>
              <a:rPr lang="en-US" sz="5100" b="1" dirty="0" smtClean="0"/>
              <a:t> </a:t>
            </a:r>
          </a:p>
          <a:p>
            <a:pPr marL="0" indent="0" algn="ctr">
              <a:buNone/>
            </a:pPr>
            <a:endParaRPr lang="en-ZA" sz="5000" dirty="0" smtClean="0"/>
          </a:p>
          <a:p>
            <a:pPr marL="0" indent="0" algn="ctr">
              <a:buNone/>
            </a:pPr>
            <a:r>
              <a:rPr lang="en-ZA" sz="5000" dirty="0" smtClean="0"/>
              <a:t>Prepare o material para upload  para </a:t>
            </a:r>
            <a:r>
              <a:rPr lang="en-ZA" sz="5000" dirty="0" err="1" smtClean="0"/>
              <a:t>facilitar</a:t>
            </a:r>
            <a:r>
              <a:rPr lang="en-ZA" sz="5000" dirty="0" smtClean="0"/>
              <a:t> o </a:t>
            </a:r>
            <a:r>
              <a:rPr lang="en-ZA" sz="5000" dirty="0"/>
              <a:t>downloading, </a:t>
            </a:r>
            <a:r>
              <a:rPr lang="en-ZA" sz="5000" dirty="0" smtClean="0"/>
              <a:t>remix e a </a:t>
            </a:r>
            <a:r>
              <a:rPr lang="en-ZA" sz="5000" dirty="0" err="1" smtClean="0"/>
              <a:t>sua</a:t>
            </a:r>
            <a:r>
              <a:rPr lang="en-ZA" sz="5000" dirty="0" smtClean="0"/>
              <a:t> </a:t>
            </a:r>
            <a:r>
              <a:rPr lang="en-ZA" sz="5000" dirty="0" err="1" smtClean="0"/>
              <a:t>descoberta</a:t>
            </a:r>
            <a:endParaRPr lang="pt-PT" sz="5000" dirty="0"/>
          </a:p>
          <a:p>
            <a:pPr marL="0" indent="0" algn="ctr">
              <a:buNone/>
            </a:pPr>
            <a:endParaRPr lang="en-ZA" sz="9600" b="1" dirty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>
              <a:buFont typeface="Arial"/>
              <a:buNone/>
            </a:pPr>
            <a:endParaRPr lang="en-ZA" sz="3300" b="1" dirty="0" smtClean="0"/>
          </a:p>
          <a:p>
            <a:endParaRPr lang="pt-PT" sz="2400" b="1" dirty="0" smtClean="0"/>
          </a:p>
          <a:p>
            <a:endParaRPr lang="en-US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542176" y="1011762"/>
            <a:ext cx="8251222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3200" cap="none" dirty="0" smtClean="0">
                <a:solidFill>
                  <a:schemeClr val="bg1"/>
                </a:solidFill>
              </a:rPr>
              <a:t>Guia para Copyright e Licenças</a:t>
            </a:r>
            <a:endParaRPr lang="pt-PT" sz="3200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55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1331</TotalTime>
  <Words>753</Words>
  <Application>Microsoft Office PowerPoint</Application>
  <PresentationFormat>Apresentação no Ecrã (4:3)</PresentationFormat>
  <Paragraphs>113</Paragraphs>
  <Slides>10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4" baseType="lpstr">
      <vt:lpstr>Adobe Caslon Pro</vt:lpstr>
      <vt:lpstr>Arial</vt:lpstr>
      <vt:lpstr>Calibri</vt:lpstr>
      <vt:lpstr>Office Theme</vt:lpstr>
      <vt:lpstr> Guia para Copyright e Licenciamento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Vytauto Didžiojo universitetas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Danutė Pranckutė</dc:creator>
  <cp:lastModifiedBy>Lina Morgado</cp:lastModifiedBy>
  <cp:revision>64</cp:revision>
  <dcterms:created xsi:type="dcterms:W3CDTF">2015-01-05T11:41:52Z</dcterms:created>
  <dcterms:modified xsi:type="dcterms:W3CDTF">2016-06-12T21:50:27Z</dcterms:modified>
</cp:coreProperties>
</file>