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CCA500"/>
    <a:srgbClr val="967900"/>
    <a:srgbClr val="BC9800"/>
    <a:srgbClr val="95A246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951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9682-D7B6-4D67-9F70-942E07C1E9CB}" type="datetimeFigureOut">
              <a:rPr lang="pt-PT" smtClean="0"/>
              <a:t>12/06/2016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A9E27-A1ED-4FA8-BC41-1B17C49F2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993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6/12/2016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creativecommons.org/videos/creative-commons-kiwi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://wiki.creativecommons.org/CC_video_bumper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hyperlink" Target="http://vimeo.com/25684782" TargetMode="External"/><Relationship Id="rId4" Type="http://schemas.openxmlformats.org/officeDocument/2006/relationships/image" Target="../media/image7.JPG"/><Relationship Id="rId9" Type="http://schemas.openxmlformats.org/officeDocument/2006/relationships/hyperlink" Target="https://wiki.creativecommons.org/CC_video_bumper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jronaldlee/4556686064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036" y="1208251"/>
            <a:ext cx="7125855" cy="2373099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b="1" dirty="0"/>
              <a:t>Guidelines for Copyright and </a:t>
            </a:r>
            <a:r>
              <a:rPr lang="en-US" b="1" dirty="0" err="1"/>
              <a:t>Licencing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23" y="4352544"/>
            <a:ext cx="1376290" cy="131848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85" y="5403273"/>
            <a:ext cx="2727302" cy="127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58871" y="1398246"/>
            <a:ext cx="6630401" cy="21722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Produced by </a:t>
            </a:r>
            <a:r>
              <a:rPr lang="en-US" dirty="0" smtClean="0"/>
              <a:t>Lina Morgado e José Figueiredo </a:t>
            </a:r>
            <a:r>
              <a:rPr lang="en-US" dirty="0"/>
              <a:t>in the framework of Erasmus+ project</a:t>
            </a:r>
            <a:br>
              <a:rPr lang="en-US" dirty="0"/>
            </a:br>
            <a:r>
              <a:rPr lang="en-US" dirty="0"/>
              <a:t>“Open Professional </a:t>
            </a:r>
            <a:r>
              <a:rPr lang="en-US" dirty="0" smtClean="0"/>
              <a:t>Collaboration </a:t>
            </a:r>
            <a:r>
              <a:rPr lang="en-US" dirty="0"/>
              <a:t>for </a:t>
            </a:r>
            <a:r>
              <a:rPr lang="en-US" dirty="0" smtClean="0"/>
              <a:t>Innovation”</a:t>
            </a:r>
            <a:endParaRPr lang="en-US" dirty="0"/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20002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Guidelines</a:t>
            </a:r>
            <a:r>
              <a:rPr lang="pt-PT" sz="3200" cap="none" dirty="0" smtClean="0">
                <a:solidFill>
                  <a:schemeClr val="bg1"/>
                </a:solidFill>
              </a:rPr>
              <a:t> for Copyright </a:t>
            </a:r>
            <a:r>
              <a:rPr lang="pt-PT" sz="3200" cap="none" dirty="0" err="1" smtClean="0">
                <a:solidFill>
                  <a:schemeClr val="bg1"/>
                </a:solidFill>
              </a:rPr>
              <a:t>and</a:t>
            </a:r>
            <a:r>
              <a:rPr lang="pt-PT" sz="3200" cap="none" dirty="0" smtClean="0">
                <a:solidFill>
                  <a:schemeClr val="bg1"/>
                </a:solidFill>
              </a:rPr>
              <a:t> </a:t>
            </a:r>
            <a:r>
              <a:rPr lang="pt-PT" sz="3200" cap="none" dirty="0" err="1" smtClean="0">
                <a:solidFill>
                  <a:schemeClr val="bg1"/>
                </a:solidFill>
              </a:rPr>
              <a:t>Licencing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19760" y="1731437"/>
            <a:ext cx="8027702" cy="4645151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ZA" sz="2900" b="1" dirty="0" smtClean="0">
                <a:solidFill>
                  <a:srgbClr val="808000"/>
                </a:solidFill>
              </a:rPr>
              <a:t>Guideline 1 </a:t>
            </a:r>
          </a:p>
          <a:p>
            <a:pPr marL="0" indent="0" algn="ctr">
              <a:buNone/>
            </a:pPr>
            <a:r>
              <a:rPr lang="en-ZA" b="1" dirty="0" smtClean="0">
                <a:solidFill>
                  <a:srgbClr val="808000"/>
                </a:solidFill>
              </a:rPr>
              <a:t>Clarify </a:t>
            </a:r>
            <a:r>
              <a:rPr lang="en-ZA" b="1" dirty="0">
                <a:solidFill>
                  <a:srgbClr val="808000"/>
                </a:solidFill>
              </a:rPr>
              <a:t>who owns the copyright in works produced with the funded </a:t>
            </a:r>
            <a:r>
              <a:rPr lang="en-ZA" b="1" dirty="0" smtClean="0">
                <a:solidFill>
                  <a:srgbClr val="808000"/>
                </a:solidFill>
              </a:rPr>
              <a:t>money</a:t>
            </a:r>
          </a:p>
          <a:p>
            <a:pPr marL="0" indent="0">
              <a:buNone/>
            </a:pPr>
            <a:endParaRPr lang="en-ZA" sz="2000" b="1" dirty="0" smtClean="0"/>
          </a:p>
          <a:p>
            <a:pPr>
              <a:spcAft>
                <a:spcPts val="1200"/>
              </a:spcAft>
            </a:pPr>
            <a:r>
              <a:rPr lang="en-US" sz="1900" dirty="0" smtClean="0"/>
              <a:t>Distinction between </a:t>
            </a:r>
            <a:r>
              <a:rPr lang="en-US" sz="1900" b="1" dirty="0">
                <a:solidFill>
                  <a:srgbClr val="808000"/>
                </a:solidFill>
              </a:rPr>
              <a:t>copyright</a:t>
            </a:r>
            <a:r>
              <a:rPr lang="en-US" sz="1900" dirty="0">
                <a:solidFill>
                  <a:srgbClr val="808000"/>
                </a:solidFill>
              </a:rPr>
              <a:t> </a:t>
            </a:r>
            <a:r>
              <a:rPr lang="en-US" sz="1900" dirty="0"/>
              <a:t>and </a:t>
            </a:r>
            <a:r>
              <a:rPr lang="en-US" sz="1900" b="1" dirty="0" smtClean="0">
                <a:solidFill>
                  <a:srgbClr val="808000"/>
                </a:solidFill>
              </a:rPr>
              <a:t>licensing</a:t>
            </a:r>
            <a:r>
              <a:rPr lang="en-US" sz="1900" dirty="0" smtClean="0"/>
              <a:t> </a:t>
            </a:r>
          </a:p>
          <a:p>
            <a:pPr>
              <a:spcAft>
                <a:spcPts val="1200"/>
              </a:spcAft>
            </a:pPr>
            <a:r>
              <a:rPr lang="en-US" sz="1900" dirty="0" smtClean="0"/>
              <a:t>Institution/organization </a:t>
            </a:r>
            <a:r>
              <a:rPr lang="en-US" sz="1900" dirty="0"/>
              <a:t>that hosts the </a:t>
            </a:r>
            <a:r>
              <a:rPr lang="en-US" sz="1900" dirty="0" smtClean="0"/>
              <a:t>resources (on </a:t>
            </a:r>
            <a:r>
              <a:rPr lang="en-US" sz="1900" dirty="0"/>
              <a:t>a </a:t>
            </a:r>
            <a:r>
              <a:rPr lang="en-US" sz="1900" dirty="0" smtClean="0"/>
              <a:t>website, etc.) </a:t>
            </a:r>
            <a:r>
              <a:rPr lang="en-US" sz="1900" dirty="0"/>
              <a:t>is the publisher of the </a:t>
            </a:r>
            <a:r>
              <a:rPr lang="en-US" sz="1900" dirty="0" smtClean="0"/>
              <a:t>materials</a:t>
            </a:r>
          </a:p>
          <a:p>
            <a:pPr>
              <a:spcAft>
                <a:spcPts val="1200"/>
              </a:spcAft>
            </a:pPr>
            <a:r>
              <a:rPr lang="en-US" sz="1900" dirty="0" smtClean="0"/>
              <a:t>There </a:t>
            </a:r>
            <a:r>
              <a:rPr lang="en-US" sz="1900" dirty="0"/>
              <a:t>has to be clarity about who owns the copyright </a:t>
            </a:r>
            <a:r>
              <a:rPr lang="en-US" sz="1900" dirty="0" smtClean="0"/>
              <a:t>of the </a:t>
            </a:r>
            <a:r>
              <a:rPr lang="en-US" sz="1900" dirty="0"/>
              <a:t>materials that authors hired by an </a:t>
            </a:r>
            <a:r>
              <a:rPr lang="en-US" sz="1900" dirty="0" smtClean="0"/>
              <a:t>institution/organization </a:t>
            </a:r>
            <a:r>
              <a:rPr lang="en-US" sz="1900" dirty="0"/>
              <a:t>create in the course </a:t>
            </a:r>
            <a:r>
              <a:rPr lang="en-US" sz="1900" dirty="0" smtClean="0"/>
              <a:t>they teach in that institution/organization</a:t>
            </a:r>
          </a:p>
          <a:p>
            <a:pPr>
              <a:spcAft>
                <a:spcPts val="1200"/>
              </a:spcAft>
            </a:pPr>
            <a:r>
              <a:rPr lang="en-US" sz="1900" dirty="0" smtClean="0"/>
              <a:t>In most institutions/organizations </a:t>
            </a:r>
            <a:r>
              <a:rPr lang="en-US" sz="1900" dirty="0"/>
              <a:t>the position </a:t>
            </a:r>
            <a:r>
              <a:rPr lang="en-US" sz="1900" dirty="0" smtClean="0"/>
              <a:t>is: intellectual </a:t>
            </a:r>
            <a:r>
              <a:rPr lang="en-US" sz="1900" dirty="0"/>
              <a:t>property rights of work produced reside with the </a:t>
            </a:r>
            <a:r>
              <a:rPr lang="en-US" sz="1900" dirty="0" smtClean="0"/>
              <a:t>institution – for </a:t>
            </a:r>
            <a:r>
              <a:rPr lang="en-US" sz="1900" dirty="0"/>
              <a:t>example</a:t>
            </a:r>
            <a:r>
              <a:rPr lang="en-US" sz="1900" dirty="0" smtClean="0"/>
              <a:t>: © </a:t>
            </a:r>
            <a:r>
              <a:rPr lang="en-US" sz="1900" dirty="0"/>
              <a:t>University of </a:t>
            </a:r>
            <a:r>
              <a:rPr lang="en-US" sz="1900" dirty="0" smtClean="0"/>
              <a:t>London</a:t>
            </a:r>
          </a:p>
          <a:p>
            <a:pPr>
              <a:spcAft>
                <a:spcPts val="1200"/>
              </a:spcAft>
            </a:pPr>
            <a:r>
              <a:rPr lang="en-US" sz="1900" dirty="0" smtClean="0"/>
              <a:t>As </a:t>
            </a:r>
            <a:r>
              <a:rPr lang="en-US" sz="1900" dirty="0"/>
              <a:t>copyright holder, the institution determines how to cite the work, and, for purposes of publishing resources as OER, needs to agree to the </a:t>
            </a:r>
            <a:r>
              <a:rPr lang="en-US" sz="1900" i="1" dirty="0"/>
              <a:t>Creative Commons</a:t>
            </a:r>
            <a:r>
              <a:rPr lang="en-US" sz="1900" dirty="0"/>
              <a:t> license selected for the release of the work</a:t>
            </a:r>
            <a:r>
              <a:rPr lang="en-US" sz="1900" dirty="0" smtClean="0"/>
              <a:t>.</a:t>
            </a:r>
            <a:endParaRPr lang="pt-PT" sz="1900" dirty="0"/>
          </a:p>
          <a:p>
            <a:endParaRPr lang="pt-PT" sz="2400" dirty="0"/>
          </a:p>
          <a:p>
            <a:endParaRPr lang="pt-PT" sz="2400" b="1" dirty="0"/>
          </a:p>
          <a:p>
            <a:endParaRPr lang="pt-PT" b="1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3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Guidelines</a:t>
            </a:r>
            <a:r>
              <a:rPr lang="pt-PT" sz="3200" cap="none" dirty="0" smtClean="0">
                <a:solidFill>
                  <a:schemeClr val="bg1"/>
                </a:solidFill>
              </a:rPr>
              <a:t> for Copyright </a:t>
            </a:r>
            <a:r>
              <a:rPr lang="pt-PT" sz="3200" cap="none" dirty="0" err="1" smtClean="0">
                <a:solidFill>
                  <a:schemeClr val="bg1"/>
                </a:solidFill>
              </a:rPr>
              <a:t>and</a:t>
            </a:r>
            <a:r>
              <a:rPr lang="pt-PT" sz="3200" cap="none" dirty="0" smtClean="0">
                <a:solidFill>
                  <a:schemeClr val="bg1"/>
                </a:solidFill>
              </a:rPr>
              <a:t> </a:t>
            </a:r>
            <a:r>
              <a:rPr lang="pt-PT" sz="3200" cap="none" dirty="0" err="1" smtClean="0">
                <a:solidFill>
                  <a:schemeClr val="bg1"/>
                </a:solidFill>
              </a:rPr>
              <a:t>Licencing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2106" y="2161308"/>
            <a:ext cx="6806368" cy="337127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ZA" sz="2400" b="1" dirty="0" smtClean="0">
                <a:solidFill>
                  <a:srgbClr val="808000"/>
                </a:solidFill>
              </a:rPr>
              <a:t>   </a:t>
            </a:r>
            <a:r>
              <a:rPr lang="en-ZA" sz="2000" b="1" dirty="0" smtClean="0">
                <a:solidFill>
                  <a:srgbClr val="808000"/>
                </a:solidFill>
              </a:rPr>
              <a:t>Guideline 2 </a:t>
            </a:r>
          </a:p>
          <a:p>
            <a:pPr marL="0" indent="0" algn="ctr">
              <a:buNone/>
            </a:pPr>
            <a:r>
              <a:rPr lang="en-ZA" sz="2000" b="1" dirty="0" smtClean="0">
                <a:solidFill>
                  <a:srgbClr val="808000"/>
                </a:solidFill>
              </a:rPr>
              <a:t> Choose the most Open</a:t>
            </a:r>
            <a:r>
              <a:rPr lang="en-ZA" sz="2000" b="1" i="1" dirty="0" smtClean="0">
                <a:solidFill>
                  <a:srgbClr val="808000"/>
                </a:solidFill>
              </a:rPr>
              <a:t> Creative Commons </a:t>
            </a:r>
            <a:r>
              <a:rPr lang="en-ZA" sz="2000" b="1" dirty="0" smtClean="0">
                <a:solidFill>
                  <a:srgbClr val="808000"/>
                </a:solidFill>
              </a:rPr>
              <a:t>license  we can </a:t>
            </a:r>
          </a:p>
          <a:p>
            <a:pPr marL="0" lvl="0" indent="0">
              <a:buNone/>
            </a:pPr>
            <a:endParaRPr lang="en-ZA" sz="1600" dirty="0" smtClean="0"/>
          </a:p>
          <a:p>
            <a:pPr marL="0" lvl="0" indent="0">
              <a:buNone/>
            </a:pPr>
            <a:r>
              <a:rPr lang="en-ZA" sz="2000" dirty="0" smtClean="0"/>
              <a:t>Do  we  </a:t>
            </a:r>
            <a:r>
              <a:rPr lang="en-ZA" sz="2000" dirty="0"/>
              <a:t>wish to allow modifications of </a:t>
            </a:r>
            <a:r>
              <a:rPr lang="en-ZA" sz="2000" dirty="0" smtClean="0"/>
              <a:t>our </a:t>
            </a:r>
            <a:r>
              <a:rPr lang="en-ZA" sz="2000" dirty="0"/>
              <a:t>work?</a:t>
            </a:r>
            <a:endParaRPr lang="pt-PT" sz="2000" dirty="0"/>
          </a:p>
          <a:p>
            <a:pPr marL="0" lvl="0" indent="0">
              <a:buNone/>
            </a:pPr>
            <a:r>
              <a:rPr lang="en-ZA" sz="2000" dirty="0"/>
              <a:t>Do </a:t>
            </a:r>
            <a:r>
              <a:rPr lang="en-ZA" sz="2000" dirty="0" smtClean="0"/>
              <a:t>we </a:t>
            </a:r>
            <a:r>
              <a:rPr lang="en-ZA" sz="2000" dirty="0"/>
              <a:t>wish to allow commercial uses of </a:t>
            </a:r>
            <a:r>
              <a:rPr lang="en-ZA" sz="2000" dirty="0" smtClean="0"/>
              <a:t>our </a:t>
            </a:r>
            <a:r>
              <a:rPr lang="en-ZA" sz="2000" dirty="0"/>
              <a:t>work</a:t>
            </a:r>
            <a:r>
              <a:rPr lang="en-ZA" sz="2000" dirty="0" smtClean="0"/>
              <a:t>?</a:t>
            </a:r>
          </a:p>
          <a:p>
            <a:pPr marL="0" lvl="0" indent="0" algn="ctr">
              <a:buNone/>
            </a:pPr>
            <a:endParaRPr lang="en-ZA" sz="1600" dirty="0" smtClean="0"/>
          </a:p>
          <a:p>
            <a:pPr marL="0" lvl="0" indent="0" algn="ctr">
              <a:buNone/>
            </a:pPr>
            <a:endParaRPr lang="en-ZA" sz="1600" dirty="0" smtClean="0"/>
          </a:p>
          <a:p>
            <a:pPr marL="0" lvl="0" indent="0" algn="ctr">
              <a:buNone/>
            </a:pPr>
            <a:r>
              <a:rPr lang="en-ZA" sz="1600" dirty="0" smtClean="0"/>
              <a:t> See the OER Checklist</a:t>
            </a:r>
            <a:endParaRPr lang="pt-PT" sz="1600" dirty="0"/>
          </a:p>
          <a:p>
            <a:pPr marL="0" indent="0">
              <a:buNone/>
            </a:pPr>
            <a:endParaRPr lang="en-ZA" sz="2000" b="1" dirty="0" smtClean="0"/>
          </a:p>
          <a:p>
            <a:pPr lvl="0"/>
            <a:endParaRPr lang="pt-PT" sz="1600" dirty="0"/>
          </a:p>
          <a:p>
            <a:pPr marL="0" indent="0">
              <a:buNone/>
            </a:pPr>
            <a:endParaRPr lang="pt-PT" sz="2400" b="1" dirty="0" smtClean="0"/>
          </a:p>
          <a:p>
            <a:endParaRPr lang="pt-PT" sz="2400" b="1" dirty="0" smtClean="0"/>
          </a:p>
          <a:p>
            <a:endParaRPr lang="pt-PT" b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2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Guidelines</a:t>
            </a:r>
            <a:r>
              <a:rPr lang="pt-PT" sz="3200" cap="none" dirty="0" smtClean="0">
                <a:solidFill>
                  <a:schemeClr val="bg1"/>
                </a:solidFill>
              </a:rPr>
              <a:t> for Copyright </a:t>
            </a:r>
            <a:r>
              <a:rPr lang="pt-PT" sz="3200" cap="none" dirty="0" err="1" smtClean="0">
                <a:solidFill>
                  <a:schemeClr val="bg1"/>
                </a:solidFill>
              </a:rPr>
              <a:t>and</a:t>
            </a:r>
            <a:r>
              <a:rPr lang="pt-PT" sz="3200" cap="none" dirty="0" smtClean="0">
                <a:solidFill>
                  <a:schemeClr val="bg1"/>
                </a:solidFill>
              </a:rPr>
              <a:t> </a:t>
            </a:r>
            <a:r>
              <a:rPr lang="pt-PT" sz="3200" cap="none" dirty="0" err="1" smtClean="0">
                <a:solidFill>
                  <a:schemeClr val="bg1"/>
                </a:solidFill>
              </a:rPr>
              <a:t>Licencing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14153" y="1867962"/>
            <a:ext cx="7594138" cy="4773168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ZA" sz="6400" b="1" dirty="0" smtClean="0">
                <a:solidFill>
                  <a:srgbClr val="808000"/>
                </a:solidFill>
              </a:rPr>
              <a:t>Guideline 3 </a:t>
            </a:r>
          </a:p>
          <a:p>
            <a:pPr marL="0" indent="0" algn="ctr">
              <a:buNone/>
            </a:pPr>
            <a:r>
              <a:rPr lang="pt-PT" sz="6400" b="1" dirty="0" err="1" smtClean="0">
                <a:solidFill>
                  <a:srgbClr val="808000"/>
                </a:solidFill>
              </a:rPr>
              <a:t>Garantee</a:t>
            </a:r>
            <a:r>
              <a:rPr lang="pt-PT" sz="6400" b="1" dirty="0" smtClean="0">
                <a:solidFill>
                  <a:srgbClr val="808000"/>
                </a:solidFill>
              </a:rPr>
              <a:t> </a:t>
            </a:r>
            <a:r>
              <a:rPr lang="pt-PT" sz="6400" b="1" dirty="0" err="1" smtClean="0">
                <a:solidFill>
                  <a:srgbClr val="808000"/>
                </a:solidFill>
              </a:rPr>
              <a:t>that</a:t>
            </a:r>
            <a:r>
              <a:rPr lang="pt-PT" sz="6400" b="1" dirty="0" smtClean="0">
                <a:solidFill>
                  <a:srgbClr val="808000"/>
                </a:solidFill>
              </a:rPr>
              <a:t> </a:t>
            </a:r>
            <a:r>
              <a:rPr lang="pt-PT" sz="6400" b="1" dirty="0" err="1" smtClean="0">
                <a:solidFill>
                  <a:srgbClr val="808000"/>
                </a:solidFill>
              </a:rPr>
              <a:t>the</a:t>
            </a:r>
            <a:r>
              <a:rPr lang="pt-PT" sz="6400" b="1" dirty="0" smtClean="0">
                <a:solidFill>
                  <a:srgbClr val="808000"/>
                </a:solidFill>
              </a:rPr>
              <a:t> </a:t>
            </a:r>
            <a:r>
              <a:rPr lang="pt-PT" sz="6400" b="1" dirty="0">
                <a:solidFill>
                  <a:srgbClr val="808000"/>
                </a:solidFill>
              </a:rPr>
              <a:t>OER </a:t>
            </a:r>
            <a:r>
              <a:rPr lang="pt-PT" sz="6400" b="1" dirty="0" err="1">
                <a:solidFill>
                  <a:srgbClr val="808000"/>
                </a:solidFill>
              </a:rPr>
              <a:t>has</a:t>
            </a:r>
            <a:r>
              <a:rPr lang="pt-PT" sz="6400" b="1" dirty="0">
                <a:solidFill>
                  <a:srgbClr val="808000"/>
                </a:solidFill>
              </a:rPr>
              <a:t> </a:t>
            </a:r>
            <a:r>
              <a:rPr lang="pt-PT" sz="6400" b="1" dirty="0" err="1">
                <a:solidFill>
                  <a:srgbClr val="808000"/>
                </a:solidFill>
              </a:rPr>
              <a:t>the</a:t>
            </a:r>
            <a:r>
              <a:rPr lang="pt-PT" sz="6400" b="1" dirty="0">
                <a:solidFill>
                  <a:srgbClr val="808000"/>
                </a:solidFill>
              </a:rPr>
              <a:t> </a:t>
            </a:r>
            <a:r>
              <a:rPr lang="pt-PT" sz="6400" b="1" dirty="0" err="1">
                <a:solidFill>
                  <a:srgbClr val="808000"/>
                </a:solidFill>
              </a:rPr>
              <a:t>necessary</a:t>
            </a:r>
            <a:r>
              <a:rPr lang="pt-PT" sz="6400" b="1" dirty="0">
                <a:solidFill>
                  <a:srgbClr val="808000"/>
                </a:solidFill>
              </a:rPr>
              <a:t> </a:t>
            </a:r>
            <a:r>
              <a:rPr lang="pt-PT" sz="6400" b="1" dirty="0" err="1">
                <a:solidFill>
                  <a:srgbClr val="808000"/>
                </a:solidFill>
              </a:rPr>
              <a:t>reference</a:t>
            </a:r>
            <a:r>
              <a:rPr lang="pt-PT" sz="6400" b="1" dirty="0">
                <a:solidFill>
                  <a:srgbClr val="808000"/>
                </a:solidFill>
              </a:rPr>
              <a:t> </a:t>
            </a:r>
            <a:r>
              <a:rPr lang="pt-PT" sz="6400" b="1" dirty="0" err="1">
                <a:solidFill>
                  <a:srgbClr val="808000"/>
                </a:solidFill>
              </a:rPr>
              <a:t>details</a:t>
            </a:r>
            <a:r>
              <a:rPr lang="pt-PT" sz="6400" b="1" dirty="0">
                <a:solidFill>
                  <a:srgbClr val="808000"/>
                </a:solidFill>
              </a:rPr>
              <a:t> </a:t>
            </a:r>
            <a:r>
              <a:rPr lang="pt-PT" sz="6400" b="1" dirty="0" err="1">
                <a:solidFill>
                  <a:srgbClr val="808000"/>
                </a:solidFill>
              </a:rPr>
              <a:t>visibly</a:t>
            </a:r>
            <a:r>
              <a:rPr lang="pt-PT" sz="6400" b="1" dirty="0">
                <a:solidFill>
                  <a:srgbClr val="808000"/>
                </a:solidFill>
              </a:rPr>
              <a:t> </a:t>
            </a:r>
            <a:r>
              <a:rPr lang="pt-PT" sz="6400" b="1" dirty="0" err="1">
                <a:solidFill>
                  <a:srgbClr val="808000"/>
                </a:solidFill>
              </a:rPr>
              <a:t>displayed</a:t>
            </a:r>
            <a:endParaRPr lang="pt-PT" sz="6400" b="1" dirty="0">
              <a:solidFill>
                <a:srgbClr val="808000"/>
              </a:solidFill>
            </a:endParaRPr>
          </a:p>
          <a:p>
            <a:endParaRPr lang="pt-PT" sz="2400" b="1" dirty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5600" dirty="0" smtClean="0"/>
              <a:t>Published </a:t>
            </a:r>
            <a:r>
              <a:rPr lang="en-US" sz="5600" dirty="0"/>
              <a:t>resources should contain the following </a:t>
            </a:r>
            <a:r>
              <a:rPr lang="en-US" sz="5600" dirty="0" smtClean="0"/>
              <a:t>information:</a:t>
            </a:r>
            <a:endParaRPr lang="pt-PT" sz="5600" dirty="0"/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5600" dirty="0" smtClean="0">
                <a:solidFill>
                  <a:srgbClr val="808000"/>
                </a:solidFill>
              </a:rPr>
              <a:t>Creative </a:t>
            </a:r>
            <a:r>
              <a:rPr lang="en-US" sz="5600" dirty="0">
                <a:solidFill>
                  <a:srgbClr val="808000"/>
                </a:solidFill>
              </a:rPr>
              <a:t>Commons license  </a:t>
            </a:r>
            <a:r>
              <a:rPr lang="en-US" sz="5600" dirty="0"/>
              <a:t>with hyperlink to the license</a:t>
            </a:r>
            <a:endParaRPr lang="pt-PT" sz="5600" dirty="0"/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5600" dirty="0" smtClean="0"/>
              <a:t>Name </a:t>
            </a:r>
            <a:r>
              <a:rPr lang="en-US" sz="5600" dirty="0"/>
              <a:t>of the Copyright </a:t>
            </a:r>
            <a:r>
              <a:rPr lang="en-US" sz="5600" dirty="0" smtClean="0"/>
              <a:t>holder </a:t>
            </a:r>
            <a:r>
              <a:rPr lang="en-US" sz="5600" dirty="0"/>
              <a:t>and Year of Publication</a:t>
            </a:r>
            <a:endParaRPr lang="pt-PT" sz="5600" dirty="0"/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5600" dirty="0" smtClean="0"/>
              <a:t>Name </a:t>
            </a:r>
            <a:r>
              <a:rPr lang="en-US" sz="5600" dirty="0"/>
              <a:t>of author(s) (N.B., this may be different from the copyright holder)</a:t>
            </a:r>
            <a:endParaRPr lang="pt-PT" sz="5600" dirty="0"/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5600" dirty="0"/>
              <a:t>Branding of the institution/s, associates, funders etc.</a:t>
            </a:r>
            <a:endParaRPr lang="pt-PT" sz="5600" dirty="0"/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5600" dirty="0"/>
              <a:t>Acknowledgements of those who contributed (media specialists, voiceovers, collaborators, etc.)</a:t>
            </a:r>
            <a:endParaRPr lang="pt-PT" sz="5600" dirty="0"/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5600" dirty="0"/>
              <a:t>List of all third party copyright clearance obtained (title of resource with copyright holder – see below for more detail)</a:t>
            </a:r>
            <a:endParaRPr lang="pt-PT" sz="5600" dirty="0"/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5600" dirty="0"/>
              <a:t>How the OER is to be cited.</a:t>
            </a:r>
            <a:endParaRPr lang="pt-PT" sz="5600" dirty="0"/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5600" dirty="0"/>
              <a:t>General contact person – an email address for managing </a:t>
            </a:r>
            <a:r>
              <a:rPr lang="en-US" sz="5600" dirty="0" smtClean="0"/>
              <a:t>inquiries </a:t>
            </a:r>
            <a:r>
              <a:rPr lang="en-US" sz="5600" dirty="0"/>
              <a:t>about the OER.  </a:t>
            </a:r>
            <a:endParaRPr lang="pt-PT" sz="56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pt-PT" sz="5600" b="1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504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Guidelines</a:t>
            </a:r>
            <a:r>
              <a:rPr lang="pt-PT" sz="3200" cap="none" dirty="0" smtClean="0">
                <a:solidFill>
                  <a:schemeClr val="bg1"/>
                </a:solidFill>
              </a:rPr>
              <a:t> for Copyright </a:t>
            </a:r>
            <a:r>
              <a:rPr lang="pt-PT" sz="3200" cap="none" dirty="0" err="1" smtClean="0">
                <a:solidFill>
                  <a:schemeClr val="bg1"/>
                </a:solidFill>
              </a:rPr>
              <a:t>and</a:t>
            </a:r>
            <a:r>
              <a:rPr lang="pt-PT" sz="3200" cap="none" dirty="0" smtClean="0">
                <a:solidFill>
                  <a:schemeClr val="bg1"/>
                </a:solidFill>
              </a:rPr>
              <a:t> </a:t>
            </a:r>
            <a:r>
              <a:rPr lang="pt-PT" sz="3200" cap="none" dirty="0" err="1" smtClean="0">
                <a:solidFill>
                  <a:schemeClr val="bg1"/>
                </a:solidFill>
              </a:rPr>
              <a:t>Licencing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2176" y="1819563"/>
            <a:ext cx="4526279" cy="461818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lvl="0" indent="0">
              <a:spcAft>
                <a:spcPts val="1200"/>
              </a:spcAft>
              <a:buNone/>
            </a:pPr>
            <a:r>
              <a:rPr lang="en-US" sz="6400" b="1" dirty="0" smtClean="0"/>
              <a:t>          </a:t>
            </a:r>
            <a:r>
              <a:rPr lang="en-US" sz="6400" b="1" dirty="0" smtClean="0">
                <a:solidFill>
                  <a:schemeClr val="accent2">
                    <a:lumMod val="75000"/>
                  </a:schemeClr>
                </a:solidFill>
              </a:rPr>
              <a:t>Videos</a:t>
            </a:r>
          </a:p>
          <a:p>
            <a:pPr lvl="0">
              <a:spcAft>
                <a:spcPts val="1200"/>
              </a:spcAft>
            </a:pPr>
            <a:r>
              <a:rPr lang="en-US" sz="5600" dirty="0" smtClean="0"/>
              <a:t>Include </a:t>
            </a:r>
            <a:r>
              <a:rPr lang="en-US" sz="5600" dirty="0"/>
              <a:t>a ‘video bumper’ or a still picture at the beginning or end  of the </a:t>
            </a:r>
            <a:r>
              <a:rPr lang="en-US" sz="5600" dirty="0" smtClean="0"/>
              <a:t>video (full </a:t>
            </a:r>
            <a:r>
              <a:rPr lang="en-US" sz="5600" dirty="0"/>
              <a:t>referencing for the </a:t>
            </a:r>
            <a:r>
              <a:rPr lang="en-US" sz="5600" dirty="0" smtClean="0"/>
              <a:t>resource: the </a:t>
            </a:r>
            <a:r>
              <a:rPr lang="en-US" sz="5600" dirty="0"/>
              <a:t>author, year of production, title of resource, name of faculty, name and logo of institution, CC licensing with appropriate URL </a:t>
            </a:r>
            <a:r>
              <a:rPr lang="en-US" sz="5600" dirty="0" smtClean="0"/>
              <a:t>etc.) Same </a:t>
            </a:r>
            <a:r>
              <a:rPr lang="en-US" sz="5600" dirty="0"/>
              <a:t>information outlined for Word, PDF and PPT documents </a:t>
            </a:r>
            <a:r>
              <a:rPr lang="en-US" sz="5600" dirty="0" smtClean="0"/>
              <a:t>above. </a:t>
            </a:r>
            <a:r>
              <a:rPr lang="en-US" sz="5600" u="sng" dirty="0">
                <a:hlinkClick r:id="rId2"/>
              </a:rPr>
              <a:t>CC </a:t>
            </a:r>
            <a:r>
              <a:rPr lang="en-US" sz="5600" u="sng" dirty="0" smtClean="0">
                <a:hlinkClick r:id="rId2"/>
              </a:rPr>
              <a:t>website</a:t>
            </a:r>
            <a:r>
              <a:rPr lang="en-US" sz="5600" u="sng" dirty="0" smtClean="0"/>
              <a:t> </a:t>
            </a:r>
            <a:endParaRPr lang="pt-PT" sz="5600" dirty="0"/>
          </a:p>
          <a:p>
            <a:pPr lvl="0">
              <a:spcAft>
                <a:spcPts val="1200"/>
              </a:spcAft>
            </a:pPr>
            <a:r>
              <a:rPr lang="en-US" sz="5600" dirty="0" smtClean="0"/>
              <a:t>Additional </a:t>
            </a:r>
            <a:r>
              <a:rPr lang="en-US" sz="5600" dirty="0"/>
              <a:t>information indicating attribution such as the Institutional logo can also be added on the right hand corner throughout the </a:t>
            </a:r>
            <a:r>
              <a:rPr lang="en-US" sz="5600" dirty="0" smtClean="0"/>
              <a:t>video</a:t>
            </a:r>
            <a:endParaRPr lang="pt-PT" sz="5600" dirty="0"/>
          </a:p>
          <a:p>
            <a:pPr lvl="0">
              <a:spcAft>
                <a:spcPts val="1200"/>
              </a:spcAft>
            </a:pPr>
            <a:r>
              <a:rPr lang="en-US" sz="5600" dirty="0"/>
              <a:t>Include a transcript or story board of the video in either Word or </a:t>
            </a:r>
            <a:r>
              <a:rPr lang="en-US" sz="5600" dirty="0" smtClean="0"/>
              <a:t>PowerPoint</a:t>
            </a:r>
            <a:endParaRPr lang="pt-PT" sz="5600" dirty="0"/>
          </a:p>
          <a:p>
            <a:pPr marL="0" indent="0">
              <a:lnSpc>
                <a:spcPct val="120000"/>
              </a:lnSpc>
              <a:spcAft>
                <a:spcPts val="600"/>
              </a:spcAft>
              <a:buFont typeface="Arial"/>
              <a:buNone/>
            </a:pPr>
            <a:r>
              <a:rPr lang="en-US" sz="5600" dirty="0" smtClean="0"/>
              <a:t> </a:t>
            </a:r>
            <a:r>
              <a:rPr lang="pt-PT" sz="4800" dirty="0" smtClean="0">
                <a:hlinkClick r:id="rId3"/>
              </a:rPr>
              <a:t>http</a:t>
            </a:r>
            <a:r>
              <a:rPr lang="pt-PT" sz="4800" dirty="0">
                <a:hlinkClick r:id="rId3"/>
              </a:rPr>
              <a:t>://creativecommons.org/videos/creative-commons-kiwi</a:t>
            </a:r>
            <a:endParaRPr lang="pt-PT" sz="4800" dirty="0" smtClean="0"/>
          </a:p>
          <a:p>
            <a:endParaRPr lang="en-US" dirty="0" smtClean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70" y="1952695"/>
            <a:ext cx="1013336" cy="926063"/>
          </a:xfrm>
          <a:prstGeom prst="rect">
            <a:avLst/>
          </a:prstGeom>
        </p:spPr>
      </p:pic>
      <p:pic>
        <p:nvPicPr>
          <p:cNvPr id="7" name="Imagem 6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382" y="1870640"/>
            <a:ext cx="3508016" cy="2496312"/>
          </a:xfrm>
          <a:prstGeom prst="rect">
            <a:avLst/>
          </a:prstGeom>
        </p:spPr>
      </p:pic>
      <p:pic>
        <p:nvPicPr>
          <p:cNvPr id="9" name="Picture 4" descr="File:By-nc-sa color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382" y="4790525"/>
            <a:ext cx="1463040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By color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896" y="4775115"/>
            <a:ext cx="1508697" cy="101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5218545" y="5817308"/>
            <a:ext cx="379614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200" dirty="0">
                <a:latin typeface="Adobe Caslon Pro"/>
                <a:hlinkClick r:id="rId9"/>
              </a:rPr>
              <a:t>https://wiki.creativecommons.org/CC_video_bumpers</a:t>
            </a:r>
            <a:endParaRPr lang="en-US" sz="1200" dirty="0">
              <a:latin typeface="Adobe Caslon Pro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5545777" y="4406183"/>
            <a:ext cx="2036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dirty="0">
                <a:latin typeface="Adobe Caslon Pro"/>
              </a:rPr>
              <a:t>http://vimeo.com/25684782</a:t>
            </a:r>
          </a:p>
        </p:txBody>
      </p:sp>
    </p:spTree>
    <p:extLst>
      <p:ext uri="{BB962C8B-B14F-4D97-AF65-F5344CB8AC3E}">
        <p14:creationId xmlns:p14="http://schemas.microsoft.com/office/powerpoint/2010/main" val="28404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Guidelines</a:t>
            </a:r>
            <a:r>
              <a:rPr lang="pt-PT" sz="3200" cap="none" dirty="0" smtClean="0">
                <a:solidFill>
                  <a:schemeClr val="bg1"/>
                </a:solidFill>
              </a:rPr>
              <a:t> for Copyright </a:t>
            </a:r>
            <a:r>
              <a:rPr lang="pt-PT" sz="3200" cap="none" dirty="0" err="1" smtClean="0">
                <a:solidFill>
                  <a:schemeClr val="bg1"/>
                </a:solidFill>
              </a:rPr>
              <a:t>and</a:t>
            </a:r>
            <a:r>
              <a:rPr lang="pt-PT" sz="3200" cap="none" dirty="0" smtClean="0">
                <a:solidFill>
                  <a:schemeClr val="bg1"/>
                </a:solidFill>
              </a:rPr>
              <a:t> </a:t>
            </a:r>
            <a:r>
              <a:rPr lang="pt-PT" sz="3200" cap="none" dirty="0" err="1" smtClean="0">
                <a:solidFill>
                  <a:schemeClr val="bg1"/>
                </a:solidFill>
              </a:rPr>
              <a:t>Licencing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18931" y="1895856"/>
            <a:ext cx="4526279" cy="447141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pPr marL="0" lvl="0" indent="0">
              <a:spcAft>
                <a:spcPts val="1200"/>
              </a:spcAft>
              <a:buNone/>
            </a:pPr>
            <a:r>
              <a:rPr lang="en-US" sz="6400" b="1" dirty="0" smtClean="0">
                <a:solidFill>
                  <a:schemeClr val="accent2">
                    <a:lumMod val="75000"/>
                  </a:schemeClr>
                </a:solidFill>
              </a:rPr>
              <a:t>          Audio</a:t>
            </a:r>
          </a:p>
          <a:p>
            <a:pPr lvl="0">
              <a:spcAft>
                <a:spcPts val="600"/>
              </a:spcAft>
            </a:pPr>
            <a:r>
              <a:rPr lang="en-US" sz="6400" dirty="0" smtClean="0"/>
              <a:t>When </a:t>
            </a:r>
            <a:r>
              <a:rPr lang="en-US" sz="6400" dirty="0"/>
              <a:t>introducing the resource, read into the script the details of attribution and licensing. </a:t>
            </a:r>
            <a:endParaRPr lang="pt-PT" sz="6400" dirty="0"/>
          </a:p>
          <a:p>
            <a:pPr lvl="0">
              <a:spcAft>
                <a:spcPts val="600"/>
              </a:spcAft>
            </a:pPr>
            <a:r>
              <a:rPr lang="en-US" sz="6400" dirty="0"/>
              <a:t>If the audio files are located on the </a:t>
            </a:r>
            <a:r>
              <a:rPr lang="en-US" sz="6400" dirty="0" smtClean="0"/>
              <a:t>Web the </a:t>
            </a:r>
            <a:r>
              <a:rPr lang="en-US" sz="6400" b="1" dirty="0"/>
              <a:t>attribution and </a:t>
            </a:r>
            <a:r>
              <a:rPr lang="en-US" sz="6400" b="1" dirty="0" err="1"/>
              <a:t>licence</a:t>
            </a:r>
            <a:r>
              <a:rPr lang="en-US" sz="6400" b="1" dirty="0"/>
              <a:t> details with a description/link to the </a:t>
            </a:r>
            <a:r>
              <a:rPr lang="en-US" sz="6400" b="1" dirty="0" smtClean="0"/>
              <a:t>resource must be included</a:t>
            </a:r>
            <a:r>
              <a:rPr lang="en-US" sz="6400" dirty="0" smtClean="0"/>
              <a:t>.</a:t>
            </a:r>
            <a:endParaRPr lang="pt-PT" sz="6400" dirty="0"/>
          </a:p>
          <a:p>
            <a:pPr lvl="0">
              <a:spcAft>
                <a:spcPts val="600"/>
              </a:spcAft>
            </a:pPr>
            <a:r>
              <a:rPr lang="en-ZA" sz="6400" dirty="0"/>
              <a:t>T</a:t>
            </a:r>
            <a:r>
              <a:rPr lang="en-ZA" sz="6400" dirty="0" smtClean="0"/>
              <a:t>ranscript </a:t>
            </a:r>
            <a:r>
              <a:rPr lang="en-ZA" sz="6400" dirty="0"/>
              <a:t>or </a:t>
            </a:r>
            <a:r>
              <a:rPr lang="en-ZA" sz="6400" dirty="0" smtClean="0"/>
              <a:t>storyboard </a:t>
            </a:r>
            <a:r>
              <a:rPr lang="en-ZA" sz="6400" dirty="0"/>
              <a:t>of the </a:t>
            </a:r>
            <a:r>
              <a:rPr lang="en-ZA" sz="6400" dirty="0" smtClean="0"/>
              <a:t>audios </a:t>
            </a:r>
            <a:r>
              <a:rPr lang="en-ZA" sz="6400" dirty="0"/>
              <a:t>in either Word or PowerPoint.</a:t>
            </a:r>
            <a:endParaRPr lang="pt-PT" sz="6400" dirty="0"/>
          </a:p>
          <a:p>
            <a:endParaRPr lang="en-US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139548" y="1901121"/>
            <a:ext cx="3653850" cy="42998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pPr marL="0" lvl="0" indent="0">
              <a:spcAft>
                <a:spcPts val="1200"/>
              </a:spcAft>
              <a:buNone/>
            </a:pPr>
            <a:r>
              <a:rPr lang="en-US" sz="6400" b="1" dirty="0" smtClean="0"/>
              <a:t>          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</a:rPr>
              <a:t>Images</a:t>
            </a:r>
          </a:p>
          <a:p>
            <a:pPr lvl="0">
              <a:spcAft>
                <a:spcPts val="600"/>
              </a:spcAft>
            </a:pPr>
            <a:r>
              <a:rPr lang="en-US" sz="5600" dirty="0" smtClean="0"/>
              <a:t>When </a:t>
            </a:r>
            <a:r>
              <a:rPr lang="en-US" sz="5600" dirty="0"/>
              <a:t>introducing the resource, read into the script the details of attribution and licensing. </a:t>
            </a:r>
            <a:endParaRPr lang="pt-PT" sz="5600" dirty="0"/>
          </a:p>
          <a:p>
            <a:pPr lvl="0">
              <a:spcAft>
                <a:spcPts val="600"/>
              </a:spcAft>
            </a:pPr>
            <a:r>
              <a:rPr lang="en-US" sz="5600" dirty="0"/>
              <a:t>If the </a:t>
            </a:r>
            <a:r>
              <a:rPr lang="en-US" sz="5600" dirty="0" smtClean="0"/>
              <a:t>images </a:t>
            </a:r>
            <a:r>
              <a:rPr lang="en-US" sz="5600" dirty="0"/>
              <a:t>files are located on the Internet include the </a:t>
            </a:r>
            <a:r>
              <a:rPr lang="en-US" sz="5600" b="1" dirty="0">
                <a:solidFill>
                  <a:srgbClr val="C00000"/>
                </a:solidFill>
              </a:rPr>
              <a:t>attribution</a:t>
            </a:r>
            <a:r>
              <a:rPr lang="en-US" sz="5600" dirty="0"/>
              <a:t> and </a:t>
            </a:r>
            <a:r>
              <a:rPr lang="en-US" sz="5600" b="1" dirty="0" err="1">
                <a:solidFill>
                  <a:srgbClr val="C00000"/>
                </a:solidFill>
              </a:rPr>
              <a:t>licence</a:t>
            </a:r>
            <a:r>
              <a:rPr lang="en-US" sz="5600" b="1" dirty="0">
                <a:solidFill>
                  <a:srgbClr val="C00000"/>
                </a:solidFill>
              </a:rPr>
              <a:t> details with a description/link </a:t>
            </a:r>
            <a:r>
              <a:rPr lang="en-US" sz="5600" dirty="0"/>
              <a:t>to the resource.</a:t>
            </a:r>
            <a:endParaRPr lang="pt-PT" sz="5600" dirty="0"/>
          </a:p>
          <a:p>
            <a:pPr lvl="0">
              <a:spcAft>
                <a:spcPts val="600"/>
              </a:spcAft>
            </a:pPr>
            <a:r>
              <a:rPr lang="en-ZA" sz="5600" dirty="0"/>
              <a:t>T</a:t>
            </a:r>
            <a:r>
              <a:rPr lang="en-ZA" sz="5600" dirty="0" smtClean="0"/>
              <a:t>ranscript </a:t>
            </a:r>
            <a:r>
              <a:rPr lang="en-ZA" sz="5600" dirty="0"/>
              <a:t>or </a:t>
            </a:r>
            <a:r>
              <a:rPr lang="en-ZA" sz="5600" dirty="0" smtClean="0"/>
              <a:t>storyboard </a:t>
            </a:r>
            <a:r>
              <a:rPr lang="en-ZA" sz="5600" dirty="0"/>
              <a:t>of the </a:t>
            </a:r>
            <a:r>
              <a:rPr lang="en-ZA" sz="5600" dirty="0" smtClean="0"/>
              <a:t>images in </a:t>
            </a:r>
            <a:r>
              <a:rPr lang="en-ZA" sz="5600" dirty="0"/>
              <a:t>either Word or PowerPoint.</a:t>
            </a:r>
            <a:endParaRPr lang="pt-PT" sz="5600" dirty="0"/>
          </a:p>
          <a:p>
            <a:endParaRPr lang="en-US" dirty="0" smtClean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928" y="1931400"/>
            <a:ext cx="2501706" cy="1524169"/>
          </a:xfrm>
          <a:prstGeom prst="rect">
            <a:avLst/>
          </a:prstGeom>
        </p:spPr>
      </p:pic>
      <p:sp>
        <p:nvSpPr>
          <p:cNvPr id="16" name="Rectângulo 1"/>
          <p:cNvSpPr/>
          <p:nvPr/>
        </p:nvSpPr>
        <p:spPr>
          <a:xfrm>
            <a:off x="6416959" y="3499683"/>
            <a:ext cx="2291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hlinkClick r:id="rId3"/>
              </a:rPr>
              <a:t>cc licensed (BY) </a:t>
            </a:r>
            <a:r>
              <a:rPr lang="en-US" sz="1200" dirty="0" err="1" smtClean="0">
                <a:solidFill>
                  <a:schemeClr val="bg1"/>
                </a:solidFill>
                <a:hlinkClick r:id="rId3"/>
              </a:rPr>
              <a:t>flickr</a:t>
            </a:r>
            <a:r>
              <a:rPr lang="en-US" sz="1200" dirty="0" smtClean="0">
                <a:solidFill>
                  <a:schemeClr val="bg1"/>
                </a:solidFill>
                <a:hlinkClick r:id="rId3"/>
              </a:rPr>
              <a:t> photo by </a:t>
            </a:r>
            <a:r>
              <a:rPr lang="en-US" sz="1200" dirty="0" err="1" smtClean="0">
                <a:solidFill>
                  <a:schemeClr val="bg1"/>
                </a:solidFill>
                <a:hlinkClick r:id="rId3"/>
              </a:rPr>
              <a:t>jronaldlee</a:t>
            </a:r>
            <a:r>
              <a:rPr lang="en-US" sz="1200" dirty="0" smtClean="0">
                <a:solidFill>
                  <a:schemeClr val="bg1"/>
                </a:solidFill>
                <a:hlinkClick r:id="rId3"/>
              </a:rPr>
              <a:t>:</a:t>
            </a:r>
            <a:endParaRPr lang="pt-PT" sz="1200" dirty="0">
              <a:solidFill>
                <a:schemeClr val="bg1"/>
              </a:solidFill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70" y="2230452"/>
            <a:ext cx="1013336" cy="92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Guidelines</a:t>
            </a:r>
            <a:r>
              <a:rPr lang="pt-PT" sz="3200" cap="none" dirty="0" smtClean="0">
                <a:solidFill>
                  <a:schemeClr val="bg1"/>
                </a:solidFill>
              </a:rPr>
              <a:t> for Copyright </a:t>
            </a:r>
            <a:r>
              <a:rPr lang="pt-PT" sz="3200" cap="none" dirty="0" err="1" smtClean="0">
                <a:solidFill>
                  <a:schemeClr val="bg1"/>
                </a:solidFill>
              </a:rPr>
              <a:t>and</a:t>
            </a:r>
            <a:r>
              <a:rPr lang="pt-PT" sz="3200" cap="none" dirty="0" smtClean="0">
                <a:solidFill>
                  <a:schemeClr val="bg1"/>
                </a:solidFill>
              </a:rPr>
              <a:t> </a:t>
            </a:r>
            <a:r>
              <a:rPr lang="pt-PT" sz="3200" cap="none" dirty="0" err="1" smtClean="0">
                <a:solidFill>
                  <a:schemeClr val="bg1"/>
                </a:solidFill>
              </a:rPr>
              <a:t>Licencing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46976" y="2216727"/>
            <a:ext cx="3503351" cy="270625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>
                <a:solidFill>
                  <a:srgbClr val="808000"/>
                </a:solidFill>
              </a:rPr>
              <a:t>Guideline 6 </a:t>
            </a:r>
          </a:p>
          <a:p>
            <a:pPr marL="0" indent="0" algn="ctr">
              <a:buNone/>
            </a:pPr>
            <a:endParaRPr lang="en-US" sz="1800" b="1" dirty="0" smtClean="0"/>
          </a:p>
          <a:p>
            <a:pPr marL="0" indent="0" algn="ctr">
              <a:buNone/>
            </a:pPr>
            <a:r>
              <a:rPr lang="en-US" sz="1800" dirty="0" smtClean="0"/>
              <a:t>Specify </a:t>
            </a:r>
            <a:r>
              <a:rPr lang="en-US" sz="1800" dirty="0"/>
              <a:t>how the material is to be cited when other people reuse or adapt it</a:t>
            </a:r>
          </a:p>
          <a:p>
            <a:pPr marL="0" indent="0" algn="ctr">
              <a:buFont typeface="Arial"/>
              <a:buNone/>
            </a:pPr>
            <a:endParaRPr lang="en-ZA" sz="20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endParaRPr lang="en-US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81236" y="2216727"/>
            <a:ext cx="4312125" cy="358897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rgbClr val="808000"/>
                </a:solidFill>
              </a:rPr>
              <a:t>Guideline 7</a:t>
            </a:r>
            <a:r>
              <a:rPr lang="en-US" sz="6200" b="1" dirty="0" smtClean="0">
                <a:solidFill>
                  <a:srgbClr val="808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2200" dirty="0" smtClean="0"/>
              <a:t>Attribute </a:t>
            </a:r>
            <a:r>
              <a:rPr lang="en-US" sz="2200" dirty="0"/>
              <a:t>correctly any content objects included in the OER that have been created by someone other than </a:t>
            </a:r>
            <a:r>
              <a:rPr lang="en-US" sz="2200" dirty="0" smtClean="0"/>
              <a:t>authors</a:t>
            </a:r>
          </a:p>
          <a:p>
            <a:pPr marL="0" indent="0" algn="ctr">
              <a:buNone/>
            </a:pPr>
            <a:endParaRPr lang="en-US" sz="1900" b="1" dirty="0" smtClean="0"/>
          </a:p>
          <a:p>
            <a:r>
              <a:rPr lang="en-US" sz="1700" b="1" dirty="0" smtClean="0"/>
              <a:t>Citation</a:t>
            </a:r>
            <a:r>
              <a:rPr lang="en-US" sz="1700" dirty="0" smtClean="0"/>
              <a:t>  different from </a:t>
            </a:r>
            <a:r>
              <a:rPr lang="en-US" sz="1700" b="1" dirty="0" smtClean="0"/>
              <a:t>attribution </a:t>
            </a:r>
          </a:p>
          <a:p>
            <a:r>
              <a:rPr lang="en-US" sz="1700" dirty="0" smtClean="0"/>
              <a:t>All </a:t>
            </a:r>
            <a:r>
              <a:rPr lang="en-US" sz="1700" dirty="0"/>
              <a:t>objects (such as images found on Flickr) should be attributed correctly: </a:t>
            </a:r>
            <a:r>
              <a:rPr lang="en-US" sz="1700" dirty="0" smtClean="0"/>
              <a:t> </a:t>
            </a:r>
            <a:r>
              <a:rPr lang="en-US" sz="1700" dirty="0"/>
              <a:t>include the author, the source, and the license. </a:t>
            </a:r>
            <a:endParaRPr lang="pt-PT" sz="1700" dirty="0"/>
          </a:p>
          <a:p>
            <a:pPr marL="0" indent="0" algn="ctr">
              <a:buNone/>
            </a:pPr>
            <a:endParaRPr lang="en-ZA" sz="19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6007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Guidelines</a:t>
            </a:r>
            <a:r>
              <a:rPr lang="pt-PT" sz="3200" cap="none" dirty="0" smtClean="0">
                <a:solidFill>
                  <a:schemeClr val="bg1"/>
                </a:solidFill>
              </a:rPr>
              <a:t> for Copyright </a:t>
            </a:r>
            <a:r>
              <a:rPr lang="pt-PT" sz="3200" cap="none" dirty="0" err="1" smtClean="0">
                <a:solidFill>
                  <a:schemeClr val="bg1"/>
                </a:solidFill>
              </a:rPr>
              <a:t>and</a:t>
            </a:r>
            <a:r>
              <a:rPr lang="pt-PT" sz="3200" cap="none" dirty="0" smtClean="0">
                <a:solidFill>
                  <a:schemeClr val="bg1"/>
                </a:solidFill>
              </a:rPr>
              <a:t> </a:t>
            </a:r>
            <a:r>
              <a:rPr lang="pt-PT" sz="3200" cap="none" dirty="0" err="1" smtClean="0">
                <a:solidFill>
                  <a:schemeClr val="bg1"/>
                </a:solidFill>
              </a:rPr>
              <a:t>Licencing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81236" y="2468511"/>
            <a:ext cx="3463637" cy="237134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rgbClr val="808000"/>
                </a:solidFill>
              </a:rPr>
              <a:t>Guideline 7</a:t>
            </a:r>
            <a:r>
              <a:rPr lang="en-US" sz="6200" b="1" dirty="0" smtClean="0">
                <a:solidFill>
                  <a:srgbClr val="808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ZA" sz="2000" dirty="0"/>
              <a:t>To facilitate adaptation, use formats for text, images, video and audio that are commonly used and </a:t>
            </a:r>
            <a:r>
              <a:rPr lang="en-ZA" sz="2000" dirty="0" smtClean="0"/>
              <a:t>editable</a:t>
            </a:r>
            <a:endParaRPr lang="en-ZA" sz="2000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6453" y="2468511"/>
            <a:ext cx="3497619" cy="237134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dirty="0" smtClean="0">
                <a:solidFill>
                  <a:srgbClr val="808000"/>
                </a:solidFill>
              </a:rPr>
              <a:t>Guideline 6</a:t>
            </a:r>
            <a:r>
              <a:rPr lang="en-US" sz="6200" b="1" dirty="0" smtClean="0"/>
              <a:t> </a:t>
            </a:r>
          </a:p>
          <a:p>
            <a:pPr marL="0" indent="0" algn="ctr">
              <a:buNone/>
            </a:pPr>
            <a:r>
              <a:rPr lang="pt-PT" sz="2000" dirty="0" err="1" smtClean="0"/>
              <a:t>Ensure</a:t>
            </a:r>
            <a:r>
              <a:rPr lang="pt-PT" sz="2000" dirty="0" smtClean="0"/>
              <a:t> </a:t>
            </a:r>
            <a:r>
              <a:rPr lang="pt-PT" sz="2000" dirty="0" err="1"/>
              <a:t>that</a:t>
            </a:r>
            <a:r>
              <a:rPr lang="pt-PT" sz="2000" dirty="0"/>
              <a:t> </a:t>
            </a:r>
            <a:r>
              <a:rPr lang="pt-PT" sz="2000" dirty="0" err="1"/>
              <a:t>permission</a:t>
            </a:r>
            <a:r>
              <a:rPr lang="pt-PT" sz="2000" dirty="0"/>
              <a:t> </a:t>
            </a:r>
            <a:r>
              <a:rPr lang="pt-PT" sz="2000" dirty="0" err="1"/>
              <a:t>has</a:t>
            </a:r>
            <a:r>
              <a:rPr lang="pt-PT" sz="2000" dirty="0"/>
              <a:t> </a:t>
            </a:r>
            <a:r>
              <a:rPr lang="pt-PT" sz="2000" dirty="0" err="1"/>
              <a:t>been</a:t>
            </a:r>
            <a:r>
              <a:rPr lang="pt-PT" sz="2000" dirty="0"/>
              <a:t> </a:t>
            </a:r>
            <a:r>
              <a:rPr lang="pt-PT" sz="2000" dirty="0" err="1"/>
              <a:t>obtained</a:t>
            </a:r>
            <a:r>
              <a:rPr lang="pt-PT" sz="2000" dirty="0"/>
              <a:t> for </a:t>
            </a:r>
            <a:r>
              <a:rPr lang="pt-PT" sz="2000" dirty="0" err="1"/>
              <a:t>third</a:t>
            </a:r>
            <a:r>
              <a:rPr lang="pt-PT" sz="2000" dirty="0"/>
              <a:t> </a:t>
            </a:r>
            <a:r>
              <a:rPr lang="pt-PT" sz="2000" dirty="0" err="1"/>
              <a:t>party</a:t>
            </a:r>
            <a:r>
              <a:rPr lang="pt-PT" sz="2000" dirty="0"/>
              <a:t> </a:t>
            </a:r>
            <a:r>
              <a:rPr lang="pt-PT" sz="2000" dirty="0" err="1"/>
              <a:t>copyrighted</a:t>
            </a:r>
            <a:r>
              <a:rPr lang="pt-PT" sz="2000" dirty="0"/>
              <a:t> material </a:t>
            </a:r>
            <a:r>
              <a:rPr lang="pt-PT" sz="2000" dirty="0" err="1"/>
              <a:t>used</a:t>
            </a:r>
            <a:r>
              <a:rPr lang="pt-PT" sz="2000" dirty="0"/>
              <a:t> in </a:t>
            </a:r>
            <a:r>
              <a:rPr lang="pt-PT" sz="2000" dirty="0" err="1"/>
              <a:t>the</a:t>
            </a:r>
            <a:r>
              <a:rPr lang="pt-PT" sz="2000" dirty="0"/>
              <a:t> material</a:t>
            </a:r>
            <a:endParaRPr lang="en-ZA" sz="2000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10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542176" y="1011762"/>
            <a:ext cx="8251222" cy="719675"/>
          </a:xfrm>
          <a:prstGeom prst="rect">
            <a:avLst/>
          </a:prstGeom>
          <a:solidFill>
            <a:srgbClr val="967900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Adobe Caslon Pro"/>
                <a:ea typeface="+mj-ea"/>
                <a:cs typeface="Adobe Caslon Pro"/>
              </a:defRPr>
            </a:lvl1pPr>
          </a:lstStyle>
          <a:p>
            <a:pPr algn="ctr"/>
            <a:r>
              <a:rPr lang="pt-PT" sz="3200" cap="none" dirty="0" err="1" smtClean="0">
                <a:solidFill>
                  <a:schemeClr val="bg1"/>
                </a:solidFill>
              </a:rPr>
              <a:t>Guidelines</a:t>
            </a:r>
            <a:r>
              <a:rPr lang="pt-PT" sz="3200" cap="none" dirty="0" smtClean="0">
                <a:solidFill>
                  <a:schemeClr val="bg1"/>
                </a:solidFill>
              </a:rPr>
              <a:t> for Copyright </a:t>
            </a:r>
            <a:r>
              <a:rPr lang="pt-PT" sz="3200" cap="none" dirty="0" err="1" smtClean="0">
                <a:solidFill>
                  <a:schemeClr val="bg1"/>
                </a:solidFill>
              </a:rPr>
              <a:t>and</a:t>
            </a:r>
            <a:r>
              <a:rPr lang="pt-PT" sz="3200" cap="none" dirty="0" smtClean="0">
                <a:solidFill>
                  <a:schemeClr val="bg1"/>
                </a:solidFill>
              </a:rPr>
              <a:t> </a:t>
            </a:r>
            <a:r>
              <a:rPr lang="pt-PT" sz="3200" cap="none" dirty="0" err="1" smtClean="0">
                <a:solidFill>
                  <a:schemeClr val="bg1"/>
                </a:solidFill>
              </a:rPr>
              <a:t>Licencing</a:t>
            </a:r>
            <a:endParaRPr lang="pt-PT" sz="3200" cap="none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81236" y="2540001"/>
            <a:ext cx="3463637" cy="245687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rgbClr val="808000"/>
                </a:solidFill>
              </a:rPr>
              <a:t>Guideline 9</a:t>
            </a:r>
            <a:r>
              <a:rPr lang="en-US" sz="6200" b="1" dirty="0" smtClean="0">
                <a:solidFill>
                  <a:srgbClr val="808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pt-PT" sz="2000" dirty="0" err="1"/>
              <a:t>When</a:t>
            </a:r>
            <a:r>
              <a:rPr lang="pt-PT" sz="2000" dirty="0"/>
              <a:t> a </a:t>
            </a:r>
            <a:r>
              <a:rPr lang="pt-PT" sz="2000" dirty="0" err="1"/>
              <a:t>resource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 </a:t>
            </a:r>
            <a:r>
              <a:rPr lang="pt-PT" sz="2000" dirty="0" err="1"/>
              <a:t>submitted</a:t>
            </a:r>
            <a:r>
              <a:rPr lang="pt-PT" sz="2000" dirty="0"/>
              <a:t> for </a:t>
            </a:r>
            <a:r>
              <a:rPr lang="pt-PT" sz="2000" dirty="0" err="1"/>
              <a:t>uploading</a:t>
            </a:r>
            <a:r>
              <a:rPr lang="pt-PT" sz="2000" dirty="0"/>
              <a:t>,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institution</a:t>
            </a:r>
            <a:r>
              <a:rPr lang="pt-PT" sz="2000" dirty="0"/>
              <a:t>/s </a:t>
            </a:r>
            <a:r>
              <a:rPr lang="pt-PT" sz="2000" dirty="0" err="1"/>
              <a:t>should</a:t>
            </a:r>
            <a:r>
              <a:rPr lang="pt-PT" sz="2000" dirty="0"/>
              <a:t> </a:t>
            </a:r>
            <a:r>
              <a:rPr lang="pt-PT" sz="2000" dirty="0" err="1"/>
              <a:t>provide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necessary</a:t>
            </a:r>
            <a:r>
              <a:rPr lang="pt-PT" sz="2000" dirty="0"/>
              <a:t> </a:t>
            </a:r>
            <a:r>
              <a:rPr lang="pt-PT" sz="2000" dirty="0" err="1"/>
              <a:t>metadata</a:t>
            </a:r>
            <a:r>
              <a:rPr lang="pt-PT" sz="2000" dirty="0"/>
              <a:t> – </a:t>
            </a:r>
            <a:r>
              <a:rPr lang="pt-PT" sz="2000" dirty="0" err="1"/>
              <a:t>particularly</a:t>
            </a:r>
            <a:r>
              <a:rPr lang="pt-PT" sz="2000" dirty="0"/>
              <a:t> </a:t>
            </a:r>
            <a:r>
              <a:rPr lang="pt-PT" sz="2000" dirty="0" err="1"/>
              <a:t>title</a:t>
            </a:r>
            <a:r>
              <a:rPr lang="pt-PT" sz="2000" dirty="0"/>
              <a:t>, </a:t>
            </a:r>
            <a:r>
              <a:rPr lang="pt-PT" sz="2000" dirty="0" err="1"/>
              <a:t>description</a:t>
            </a:r>
            <a:r>
              <a:rPr lang="pt-PT" sz="2000" dirty="0"/>
              <a:t>, </a:t>
            </a:r>
            <a:r>
              <a:rPr lang="pt-PT" sz="2000" dirty="0" err="1"/>
              <a:t>and</a:t>
            </a:r>
            <a:r>
              <a:rPr lang="pt-PT" sz="2000" dirty="0"/>
              <a:t> </a:t>
            </a:r>
            <a:r>
              <a:rPr lang="pt-PT" sz="2000" dirty="0" err="1"/>
              <a:t>keywords</a:t>
            </a:r>
            <a:endParaRPr lang="en-ZA" sz="2000" dirty="0"/>
          </a:p>
          <a:p>
            <a:pPr marL="0" indent="0" algn="ctr">
              <a:buFont typeface="Arial"/>
              <a:buNone/>
            </a:pPr>
            <a:endParaRPr lang="en-ZA" sz="2000" b="1" dirty="0" smtClean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6453" y="2468511"/>
            <a:ext cx="3497619" cy="237134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dobe Caslon Pro"/>
                <a:ea typeface="+mn-ea"/>
                <a:cs typeface="Adobe Caslon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100" b="1" dirty="0" smtClean="0">
                <a:solidFill>
                  <a:srgbClr val="808000"/>
                </a:solidFill>
              </a:rPr>
              <a:t>Guideline 8</a:t>
            </a:r>
            <a:r>
              <a:rPr lang="en-US" sz="5100" b="1" dirty="0" smtClean="0"/>
              <a:t> </a:t>
            </a:r>
          </a:p>
          <a:p>
            <a:pPr marL="0" indent="0" algn="ctr">
              <a:buNone/>
            </a:pPr>
            <a:endParaRPr lang="en-ZA" sz="5000" dirty="0" smtClean="0"/>
          </a:p>
          <a:p>
            <a:pPr marL="0" indent="0" algn="ctr">
              <a:buNone/>
            </a:pPr>
            <a:r>
              <a:rPr lang="en-ZA" sz="5000" dirty="0" smtClean="0"/>
              <a:t>Prepare </a:t>
            </a:r>
            <a:r>
              <a:rPr lang="en-ZA" sz="5000" dirty="0"/>
              <a:t>the material for uploading so as to ease downloading, remixing and discoverability</a:t>
            </a:r>
            <a:endParaRPr lang="pt-PT" sz="5000" dirty="0"/>
          </a:p>
          <a:p>
            <a:pPr marL="0" indent="0" algn="ctr">
              <a:buNone/>
            </a:pPr>
            <a:endParaRPr lang="en-ZA" sz="9600" b="1" dirty="0"/>
          </a:p>
          <a:p>
            <a:pPr marL="0" indent="0" algn="ctr">
              <a:buFont typeface="Arial"/>
              <a:buNone/>
            </a:pPr>
            <a:endParaRPr lang="en-ZA" sz="6200" b="1" dirty="0" smtClean="0"/>
          </a:p>
          <a:p>
            <a:pPr marL="0" indent="0" algn="ctr">
              <a:buFont typeface="Arial"/>
              <a:buNone/>
            </a:pPr>
            <a:endParaRPr lang="en-ZA" sz="6200" b="1" dirty="0"/>
          </a:p>
          <a:p>
            <a:pPr marL="0" indent="0">
              <a:buFont typeface="Arial"/>
              <a:buNone/>
            </a:pPr>
            <a:endParaRPr lang="en-ZA" sz="3300" b="1" dirty="0" smtClean="0"/>
          </a:p>
          <a:p>
            <a:endParaRPr lang="pt-PT" sz="2400" b="1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65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779</Words>
  <Application>Microsoft Office PowerPoint</Application>
  <PresentationFormat>Apresentação no Ecrã (4:3)</PresentationFormat>
  <Paragraphs>124</Paragraphs>
  <Slides>10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4" baseType="lpstr">
      <vt:lpstr>Adobe Caslon Pro</vt:lpstr>
      <vt:lpstr>Arial</vt:lpstr>
      <vt:lpstr>Calibri</vt:lpstr>
      <vt:lpstr>Office Theme</vt:lpstr>
      <vt:lpstr> Guidelines for Copyright and Licencing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Vytauto Didžiojo universitetas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Lina Morgado</cp:lastModifiedBy>
  <cp:revision>60</cp:revision>
  <dcterms:created xsi:type="dcterms:W3CDTF">2015-01-05T11:41:52Z</dcterms:created>
  <dcterms:modified xsi:type="dcterms:W3CDTF">2016-06-12T21:55:49Z</dcterms:modified>
</cp:coreProperties>
</file>