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60" r:id="rId4"/>
    <p:sldId id="263" r:id="rId5"/>
    <p:sldId id="258" r:id="rId6"/>
    <p:sldId id="261" r:id="rId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47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42452775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51824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0" name="Shape 20"/>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1" name="Shape 2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dirty="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7" name="Shape 77"/>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4" name="Shape 8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7" name="Shape 2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33" name="Shape 3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39" name="Shape 39"/>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5" name="Shape 45"/>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6" name="Shape 46"/>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7" name="Shape 47"/>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8" name="Shape 48"/>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9" name="Shape 4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64" name="Shape 6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65" name="Shape 6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72" name="Shape 7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openprof.eu"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7" name="Shape 7"/>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8" name="Shape 8"/>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9" name="Shape 9"/>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 name="Shape 1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 name="Shape 13"/>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4" name="Shape 14"/>
          <p:cNvSpPr/>
          <p:nvPr/>
        </p:nvSpPr>
        <p:spPr>
          <a:xfrm>
            <a:off x="8023953" y="6452587"/>
            <a:ext cx="942900"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dirty="0">
                <a:solidFill>
                  <a:srgbClr val="3F404A"/>
                </a:solidFill>
                <a:latin typeface="Arial"/>
                <a:ea typeface="Arial"/>
                <a:cs typeface="Arial"/>
                <a:sym typeface="Arial"/>
                <a:hlinkClick r:id="rId15"/>
              </a:rPr>
              <a:t>openprof.eu</a:t>
            </a:r>
            <a:endParaRPr lang="en-US" sz="1000" b="0" i="0" u="none" strike="noStrike" cap="none" dirty="0">
              <a:solidFill>
                <a:srgbClr val="3F404A"/>
              </a:solidFill>
              <a:latin typeface="Arial"/>
              <a:ea typeface="Arial"/>
              <a:cs typeface="Arial"/>
              <a:sym typeface="Arial"/>
            </a:endParaRPr>
          </a:p>
        </p:txBody>
      </p:sp>
      <p:sp>
        <p:nvSpPr>
          <p:cNvPr id="15" name="Shape 15"/>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16" name="Shape 16"/>
          <p:cNvPicPr preferRelativeResize="0"/>
          <p:nvPr/>
        </p:nvPicPr>
        <p:blipFill rotWithShape="1">
          <a:blip r:embed="rId16">
            <a:alphaModFix/>
          </a:blip>
          <a:srcRect/>
          <a:stretch/>
        </p:blipFill>
        <p:spPr>
          <a:xfrm>
            <a:off x="6721121" y="184478"/>
            <a:ext cx="2245734" cy="494341"/>
          </a:xfrm>
          <a:prstGeom prst="rect">
            <a:avLst/>
          </a:prstGeom>
          <a:noFill/>
          <a:ln>
            <a:noFill/>
          </a:ln>
        </p:spPr>
      </p:pic>
      <p:pic>
        <p:nvPicPr>
          <p:cNvPr id="17" name="Shape 17"/>
          <p:cNvPicPr preferRelativeResize="0"/>
          <p:nvPr/>
        </p:nvPicPr>
        <p:blipFill rotWithShape="1">
          <a:blip r:embed="rId17">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ctrTitle"/>
          </p:nvPr>
        </p:nvSpPr>
        <p:spPr>
          <a:xfrm>
            <a:off x="1141996" y="1554008"/>
            <a:ext cx="6885470" cy="2373099"/>
          </a:xfrm>
          <a:prstGeom prst="rect">
            <a:avLst/>
          </a:prstGeom>
          <a:solidFill>
            <a:schemeClr val="accent2">
              <a:lumMod val="75000"/>
            </a:schemeClr>
          </a:solid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n-US" b="1" dirty="0">
                <a:solidFill>
                  <a:schemeClr val="bg1"/>
                </a:solidFill>
              </a:rPr>
              <a:t>Consensus in </a:t>
            </a:r>
            <a:r>
              <a:rPr lang="en-US" b="1" dirty="0" err="1">
                <a:solidFill>
                  <a:schemeClr val="bg1"/>
                </a:solidFill>
              </a:rPr>
              <a:t>groupwork</a:t>
            </a:r>
            <a:br>
              <a:rPr lang="en-US" b="1">
                <a:solidFill>
                  <a:schemeClr val="bg1"/>
                </a:solidFill>
              </a:rPr>
            </a:br>
            <a:r>
              <a:rPr lang="en-US" b="1">
                <a:solidFill>
                  <a:schemeClr val="bg1"/>
                </a:solidFill>
              </a:rPr>
              <a:t> </a:t>
            </a:r>
            <a:r>
              <a:rPr lang="en-US" b="1" dirty="0">
                <a:solidFill>
                  <a:schemeClr val="bg1"/>
                </a:solidFill>
              </a:rPr>
              <a:t>How to do it</a:t>
            </a:r>
            <a:r>
              <a:rPr lang="en-US" sz="4400" b="1" i="0" u="none" strike="noStrike" cap="none" dirty="0">
                <a:solidFill>
                  <a:schemeClr val="bg1"/>
                </a:solidFill>
                <a:latin typeface="Arial"/>
                <a:ea typeface="Arial"/>
                <a:cs typeface="Arial"/>
                <a:sym typeface="Arial"/>
              </a:rPr>
              <a:t>?</a:t>
            </a:r>
          </a:p>
        </p:txBody>
      </p:sp>
      <p:sp>
        <p:nvSpPr>
          <p:cNvPr id="92" name="Shape 92"/>
          <p:cNvSpPr txBox="1">
            <a:spLocks noGrp="1"/>
          </p:cNvSpPr>
          <p:nvPr>
            <p:ph type="subTitle" idx="1"/>
          </p:nvPr>
        </p:nvSpPr>
        <p:spPr>
          <a:xfrm>
            <a:off x="1141999" y="4485373"/>
            <a:ext cx="6630400" cy="1520791"/>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3200" b="0" i="0" u="none" strike="noStrike" cap="none" dirty="0">
                <a:solidFill>
                  <a:srgbClr val="888888"/>
                </a:solidFill>
                <a:latin typeface="Arial"/>
                <a:ea typeface="Arial"/>
                <a:cs typeface="Arial"/>
                <a:sym typeface="Arial"/>
              </a:rPr>
              <a:t>Adapted by Lina Morgado, </a:t>
            </a:r>
            <a:r>
              <a:rPr lang="en-US" sz="3200" b="0" i="0" u="none" strike="noStrike" cap="none" dirty="0" err="1">
                <a:solidFill>
                  <a:srgbClr val="888888"/>
                </a:solidFill>
                <a:latin typeface="Arial"/>
                <a:ea typeface="Arial"/>
                <a:cs typeface="Arial"/>
                <a:sym typeface="Arial"/>
              </a:rPr>
              <a:t>Universidade</a:t>
            </a:r>
            <a:r>
              <a:rPr lang="en-US" sz="3200" b="0" i="0" u="none" strike="noStrike" cap="none" dirty="0">
                <a:solidFill>
                  <a:srgbClr val="888888"/>
                </a:solidFill>
                <a:latin typeface="Arial"/>
                <a:ea typeface="Arial"/>
                <a:cs typeface="Arial"/>
                <a:sym typeface="Arial"/>
              </a:rPr>
              <a:t> </a:t>
            </a:r>
            <a:r>
              <a:rPr lang="en-US" sz="3200" b="0" i="0" u="none" strike="noStrike" cap="none" dirty="0" err="1">
                <a:solidFill>
                  <a:srgbClr val="888888"/>
                </a:solidFill>
                <a:latin typeface="Arial"/>
                <a:ea typeface="Arial"/>
                <a:cs typeface="Arial"/>
                <a:sym typeface="Arial"/>
              </a:rPr>
              <a:t>Aberta</a:t>
            </a:r>
            <a:r>
              <a:rPr lang="en-US" sz="3200" b="0" i="0" u="none" strike="noStrike" cap="none" dirty="0">
                <a:solidFill>
                  <a:srgbClr val="888888"/>
                </a:solidFill>
                <a:latin typeface="Arial"/>
                <a:ea typeface="Arial"/>
                <a:cs typeface="Arial"/>
                <a:sym typeface="Arial"/>
              </a:rPr>
              <a:t> from  Maria Palacio from </a:t>
            </a:r>
            <a:r>
              <a:rPr lang="en-US" sz="3200" b="0" i="0" u="none" strike="noStrike" cap="none" dirty="0" err="1">
                <a:solidFill>
                  <a:srgbClr val="888888"/>
                </a:solidFill>
                <a:latin typeface="Arial"/>
                <a:ea typeface="Arial"/>
                <a:cs typeface="Arial"/>
                <a:sym typeface="Arial"/>
              </a:rPr>
              <a:t>Fondo</a:t>
            </a:r>
            <a:r>
              <a:rPr lang="en-US" sz="3200" b="0" i="0" u="none" strike="noStrike" cap="none" dirty="0">
                <a:solidFill>
                  <a:srgbClr val="888888"/>
                </a:solidFill>
                <a:latin typeface="Arial"/>
                <a:ea typeface="Arial"/>
                <a:cs typeface="Arial"/>
                <a:sym typeface="Arial"/>
              </a:rPr>
              <a:t> </a:t>
            </a:r>
            <a:r>
              <a:rPr lang="en-US" sz="3200" b="0" i="0" u="none" strike="noStrike" cap="none" dirty="0" err="1">
                <a:solidFill>
                  <a:srgbClr val="888888"/>
                </a:solidFill>
                <a:latin typeface="Arial"/>
                <a:ea typeface="Arial"/>
                <a:cs typeface="Arial"/>
                <a:sym typeface="Arial"/>
              </a:rPr>
              <a:t>Formación</a:t>
            </a:r>
            <a:r>
              <a:rPr lang="en-US" sz="3200" b="0" i="0" u="none" strike="noStrike" cap="none" dirty="0">
                <a:solidFill>
                  <a:srgbClr val="888888"/>
                </a:solidFill>
                <a:latin typeface="Arial"/>
                <a:ea typeface="Arial"/>
                <a:cs typeface="Arial"/>
                <a:sym typeface="Arial"/>
              </a:rPr>
              <a:t> </a:t>
            </a:r>
            <a:r>
              <a:rPr lang="en-US" sz="3200" b="0" i="0" u="none" strike="noStrike" cap="none" dirty="0" err="1">
                <a:solidFill>
                  <a:srgbClr val="888888"/>
                </a:solidFill>
                <a:latin typeface="Arial"/>
                <a:ea typeface="Arial"/>
                <a:cs typeface="Arial"/>
                <a:sym typeface="Arial"/>
              </a:rPr>
              <a:t>Euskadi</a:t>
            </a:r>
            <a:r>
              <a:rPr lang="en-US" sz="3200" b="0" i="0" u="none" strike="noStrike" cap="none" dirty="0">
                <a:solidFill>
                  <a:srgbClr val="888888"/>
                </a:solidFill>
                <a:latin typeface="Arial"/>
                <a:ea typeface="Arial"/>
                <a:cs typeface="Arial"/>
                <a:sym typeface="Arial"/>
              </a:rPr>
              <a:t>, S.L.L.</a:t>
            </a:r>
          </a:p>
        </p:txBody>
      </p:sp>
      <p:sp>
        <p:nvSpPr>
          <p:cNvPr id="93" name="Shape 9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1141996" y="1520791"/>
            <a:ext cx="7432836" cy="827772"/>
          </a:xfrm>
          <a:prstGeom prst="rect">
            <a:avLst/>
          </a:prstGeom>
          <a:solidFill>
            <a:schemeClr val="accent2">
              <a:lumMod val="75000"/>
            </a:schemeClr>
          </a:solidFill>
          <a:ln>
            <a:noFill/>
          </a:ln>
        </p:spPr>
        <p:txBody>
          <a:bodyPr lIns="91425" tIns="45700" rIns="91425" bIns="45700" anchor="ctr" anchorCtr="0">
            <a:noAutofit/>
          </a:bodyPr>
          <a:lstStyle/>
          <a:p>
            <a:pPr marL="0" marR="0" lvl="0" indent="0" rtl="0">
              <a:spcBef>
                <a:spcPts val="0"/>
              </a:spcBef>
              <a:buClr>
                <a:schemeClr val="dk1"/>
              </a:buClr>
              <a:buSzPct val="25000"/>
              <a:buFont typeface="Arial"/>
              <a:buNone/>
            </a:pPr>
            <a:r>
              <a:rPr lang="en-US" sz="3200" b="1" i="0" u="none" strike="noStrike" cap="none" dirty="0">
                <a:solidFill>
                  <a:schemeClr val="bg1"/>
                </a:solidFill>
                <a:latin typeface="Arial"/>
                <a:ea typeface="Arial"/>
                <a:cs typeface="Arial"/>
                <a:sym typeface="Arial"/>
              </a:rPr>
              <a:t>Goals</a:t>
            </a:r>
          </a:p>
        </p:txBody>
      </p:sp>
      <p:sp>
        <p:nvSpPr>
          <p:cNvPr id="99" name="Shape 99"/>
          <p:cNvSpPr txBox="1">
            <a:spLocks noGrp="1"/>
          </p:cNvSpPr>
          <p:nvPr>
            <p:ph type="subTitle" idx="1"/>
          </p:nvPr>
        </p:nvSpPr>
        <p:spPr>
          <a:xfrm>
            <a:off x="1141995" y="2445307"/>
            <a:ext cx="7432837" cy="2499918"/>
          </a:xfrm>
          <a:prstGeom prst="rect">
            <a:avLst/>
          </a:prstGeom>
          <a:solidFill>
            <a:schemeClr val="accent2">
              <a:lumMod val="20000"/>
              <a:lumOff val="80000"/>
            </a:schemeClr>
          </a:solidFill>
          <a:ln>
            <a:noFill/>
          </a:ln>
        </p:spPr>
        <p:txBody>
          <a:bodyPr lIns="91425" tIns="45700" rIns="91425" bIns="45700" anchor="t" anchorCtr="0">
            <a:noAutofit/>
          </a:bodyPr>
          <a:lstStyle/>
          <a:p>
            <a:pPr lvl="0" algn="l">
              <a:spcBef>
                <a:spcPts val="0"/>
              </a:spcBef>
              <a:buSzPct val="100000"/>
            </a:pPr>
            <a:r>
              <a:rPr lang="en-US" sz="2000" dirty="0"/>
              <a:t> </a:t>
            </a:r>
          </a:p>
          <a:p>
            <a:pPr lvl="0" algn="l">
              <a:spcBef>
                <a:spcPts val="0"/>
              </a:spcBef>
              <a:buSzPct val="100000"/>
            </a:pPr>
            <a:r>
              <a:rPr lang="en-US" sz="2400" dirty="0"/>
              <a:t>Decide democratically, horizontal and </a:t>
            </a:r>
            <a:r>
              <a:rPr lang="en-US" sz="2400" dirty="0" err="1"/>
              <a:t>participatively</a:t>
            </a:r>
            <a:br>
              <a:rPr lang="en-US" sz="2400" dirty="0"/>
            </a:br>
            <a:br>
              <a:rPr lang="en-US" sz="2400" dirty="0"/>
            </a:br>
            <a:r>
              <a:rPr lang="en-US" sz="2400" dirty="0"/>
              <a:t>Promote dialogue and discussion in the group</a:t>
            </a:r>
            <a:br>
              <a:rPr lang="en-US" sz="2400" dirty="0"/>
            </a:br>
            <a:br>
              <a:rPr lang="en-US" sz="2400" dirty="0"/>
            </a:br>
            <a:r>
              <a:rPr lang="en-US" sz="2400" dirty="0"/>
              <a:t>Present clear conclusions and organized the group</a:t>
            </a:r>
            <a:endParaRPr sz="2400" b="0" i="0" u="none" strike="noStrike" cap="none" dirty="0">
              <a:solidFill>
                <a:srgbClr val="888888"/>
              </a:solidFill>
              <a:sym typeface="Arial"/>
            </a:endParaRPr>
          </a:p>
        </p:txBody>
      </p:sp>
      <p:sp>
        <p:nvSpPr>
          <p:cNvPr id="100" name="Shape 100"/>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513185" y="1166327"/>
            <a:ext cx="8304244" cy="933061"/>
          </a:xfrm>
          <a:prstGeom prst="rect">
            <a:avLst/>
          </a:prstGeom>
          <a:solidFill>
            <a:schemeClr val="accent2">
              <a:lumMod val="75000"/>
            </a:schemeClr>
          </a:solid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2400" b="1" i="0" u="none" strike="noStrike" cap="none" dirty="0">
                <a:solidFill>
                  <a:schemeClr val="bg1"/>
                </a:solidFill>
                <a:latin typeface="Arial"/>
                <a:ea typeface="Arial"/>
                <a:cs typeface="Arial"/>
                <a:sym typeface="Arial"/>
              </a:rPr>
              <a:t>Conditions for taking decisions by consensus</a:t>
            </a:r>
          </a:p>
        </p:txBody>
      </p:sp>
      <p:sp>
        <p:nvSpPr>
          <p:cNvPr id="122" name="Shape 122"/>
          <p:cNvSpPr txBox="1">
            <a:spLocks noGrp="1"/>
          </p:cNvSpPr>
          <p:nvPr>
            <p:ph type="subTitle" idx="1"/>
          </p:nvPr>
        </p:nvSpPr>
        <p:spPr>
          <a:xfrm>
            <a:off x="1018592" y="2430413"/>
            <a:ext cx="3191068" cy="561997"/>
          </a:xfrm>
          <a:prstGeom prst="rect">
            <a:avLst/>
          </a:prstGeom>
          <a:solidFill>
            <a:srgbClr val="CC6600"/>
          </a:solidFill>
          <a:ln>
            <a:noFill/>
          </a:ln>
        </p:spPr>
        <p:txBody>
          <a:bodyPr lIns="91425" tIns="45700" rIns="91425" bIns="45700" anchor="t" anchorCtr="0">
            <a:noAutofit/>
          </a:bodyPr>
          <a:lstStyle/>
          <a:p>
            <a:pPr marL="0" marR="0" lvl="0" indent="0" algn="just" rtl="0">
              <a:spcBef>
                <a:spcPts val="440"/>
              </a:spcBef>
              <a:buClr>
                <a:srgbClr val="888888"/>
              </a:buClr>
              <a:buSzPct val="100000"/>
              <a:buFont typeface="Arial"/>
              <a:buNone/>
            </a:pPr>
            <a:r>
              <a:rPr lang="pt-PT" sz="2200" b="1" i="0" u="none" strike="noStrike" cap="all" dirty="0">
                <a:solidFill>
                  <a:schemeClr val="tx1"/>
                </a:solidFill>
                <a:latin typeface="Arial"/>
                <a:ea typeface="Arial"/>
                <a:cs typeface="Arial"/>
                <a:sym typeface="Arial"/>
              </a:rPr>
              <a:t>COMMON GOALS</a:t>
            </a:r>
            <a:endParaRPr sz="2200" b="1" i="0" u="none" strike="noStrike" cap="all" dirty="0">
              <a:solidFill>
                <a:schemeClr val="tx1"/>
              </a:solidFill>
              <a:latin typeface="Arial"/>
              <a:ea typeface="Arial"/>
              <a:cs typeface="Arial"/>
              <a:sym typeface="Arial"/>
            </a:endParaRPr>
          </a:p>
        </p:txBody>
      </p:sp>
      <p:sp>
        <p:nvSpPr>
          <p:cNvPr id="123" name="Shape 12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
        <p:nvSpPr>
          <p:cNvPr id="6" name="Shape 122"/>
          <p:cNvSpPr txBox="1">
            <a:spLocks/>
          </p:cNvSpPr>
          <p:nvPr/>
        </p:nvSpPr>
        <p:spPr>
          <a:xfrm>
            <a:off x="1040364" y="3244416"/>
            <a:ext cx="4567333" cy="561997"/>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pt-PT" sz="2400" b="1" cap="all" dirty="0" err="1">
                <a:solidFill>
                  <a:schemeClr val="tx1"/>
                </a:solidFill>
              </a:rPr>
              <a:t>Consensus</a:t>
            </a:r>
            <a:r>
              <a:rPr lang="pt-PT" sz="2400" b="1" cap="all" dirty="0">
                <a:solidFill>
                  <a:schemeClr val="tx1"/>
                </a:solidFill>
              </a:rPr>
              <a:t> </a:t>
            </a:r>
            <a:r>
              <a:rPr lang="pt-PT" sz="2400" b="1" cap="all" dirty="0" err="1">
                <a:solidFill>
                  <a:schemeClr val="tx1"/>
                </a:solidFill>
              </a:rPr>
              <a:t>Commitment</a:t>
            </a:r>
            <a:endParaRPr lang="pt-PT" sz="2200" b="1" cap="all" dirty="0">
              <a:solidFill>
                <a:schemeClr val="tx1"/>
              </a:solidFill>
            </a:endParaRPr>
          </a:p>
        </p:txBody>
      </p:sp>
      <p:sp>
        <p:nvSpPr>
          <p:cNvPr id="7" name="Shape 122"/>
          <p:cNvSpPr txBox="1">
            <a:spLocks/>
          </p:cNvSpPr>
          <p:nvPr/>
        </p:nvSpPr>
        <p:spPr>
          <a:xfrm>
            <a:off x="1040364" y="3977237"/>
            <a:ext cx="3713583" cy="506699"/>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spcBef>
                <a:spcPts val="440"/>
              </a:spcBef>
              <a:buSzPct val="100000"/>
            </a:pPr>
            <a:r>
              <a:rPr lang="pt-PT" sz="2200" b="1" cap="all" dirty="0">
                <a:solidFill>
                  <a:schemeClr val="tx1"/>
                </a:solidFill>
              </a:rPr>
              <a:t>TIME</a:t>
            </a:r>
          </a:p>
        </p:txBody>
      </p:sp>
      <p:sp>
        <p:nvSpPr>
          <p:cNvPr id="8" name="Shape 122"/>
          <p:cNvSpPr txBox="1">
            <a:spLocks/>
          </p:cNvSpPr>
          <p:nvPr/>
        </p:nvSpPr>
        <p:spPr>
          <a:xfrm>
            <a:off x="1040364" y="4625604"/>
            <a:ext cx="4344953" cy="561997"/>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pt-PT" sz="2400" b="1" cap="all" dirty="0" err="1">
                <a:solidFill>
                  <a:schemeClr val="tx1"/>
                </a:solidFill>
              </a:rPr>
              <a:t>ClariFIED</a:t>
            </a:r>
            <a:r>
              <a:rPr lang="pt-PT" sz="2400" b="1" cap="all" dirty="0">
                <a:solidFill>
                  <a:schemeClr val="tx1"/>
                </a:solidFill>
              </a:rPr>
              <a:t> </a:t>
            </a:r>
            <a:r>
              <a:rPr lang="pt-PT" sz="2400" b="1" cap="all" dirty="0" err="1">
                <a:solidFill>
                  <a:schemeClr val="tx1"/>
                </a:solidFill>
              </a:rPr>
              <a:t>ProcessES</a:t>
            </a:r>
            <a:endParaRPr lang="pt-PT" sz="2200" b="1" cap="all" dirty="0">
              <a:solidFill>
                <a:schemeClr val="tx1"/>
              </a:solidFill>
            </a:endParaRPr>
          </a:p>
        </p:txBody>
      </p:sp>
      <p:sp>
        <p:nvSpPr>
          <p:cNvPr id="9" name="Shape 122"/>
          <p:cNvSpPr txBox="1">
            <a:spLocks/>
          </p:cNvSpPr>
          <p:nvPr/>
        </p:nvSpPr>
        <p:spPr>
          <a:xfrm>
            <a:off x="1040364" y="5373804"/>
            <a:ext cx="4847252" cy="561997"/>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pt-PT" sz="2200" b="1" cap="all" dirty="0">
                <a:solidFill>
                  <a:schemeClr val="tx1"/>
                </a:solidFill>
              </a:rPr>
              <a:t>DYNAMICS AND PARTICIPATION</a:t>
            </a:r>
          </a:p>
        </p:txBody>
      </p:sp>
      <p:sp>
        <p:nvSpPr>
          <p:cNvPr id="10" name="Shape 121"/>
          <p:cNvSpPr txBox="1">
            <a:spLocks/>
          </p:cNvSpPr>
          <p:nvPr/>
        </p:nvSpPr>
        <p:spPr>
          <a:xfrm>
            <a:off x="376336" y="2430412"/>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1</a:t>
            </a:r>
          </a:p>
        </p:txBody>
      </p:sp>
      <p:sp>
        <p:nvSpPr>
          <p:cNvPr id="11" name="Shape 121"/>
          <p:cNvSpPr txBox="1">
            <a:spLocks/>
          </p:cNvSpPr>
          <p:nvPr/>
        </p:nvSpPr>
        <p:spPr>
          <a:xfrm>
            <a:off x="376335" y="3244416"/>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2</a:t>
            </a:r>
          </a:p>
        </p:txBody>
      </p:sp>
      <p:sp>
        <p:nvSpPr>
          <p:cNvPr id="12" name="Shape 121"/>
          <p:cNvSpPr txBox="1">
            <a:spLocks/>
          </p:cNvSpPr>
          <p:nvPr/>
        </p:nvSpPr>
        <p:spPr>
          <a:xfrm>
            <a:off x="376332" y="3921939"/>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3</a:t>
            </a:r>
          </a:p>
        </p:txBody>
      </p:sp>
      <p:sp>
        <p:nvSpPr>
          <p:cNvPr id="13" name="Shape 121"/>
          <p:cNvSpPr txBox="1">
            <a:spLocks/>
          </p:cNvSpPr>
          <p:nvPr/>
        </p:nvSpPr>
        <p:spPr>
          <a:xfrm>
            <a:off x="376333" y="4625605"/>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4</a:t>
            </a:r>
          </a:p>
        </p:txBody>
      </p:sp>
      <p:sp>
        <p:nvSpPr>
          <p:cNvPr id="14" name="Shape 121"/>
          <p:cNvSpPr txBox="1">
            <a:spLocks/>
          </p:cNvSpPr>
          <p:nvPr/>
        </p:nvSpPr>
        <p:spPr>
          <a:xfrm>
            <a:off x="376331" y="5329271"/>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5</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513185" y="1166327"/>
            <a:ext cx="8304244" cy="933061"/>
          </a:xfrm>
          <a:prstGeom prst="rect">
            <a:avLst/>
          </a:prstGeom>
          <a:solidFill>
            <a:schemeClr val="accent2">
              <a:lumMod val="75000"/>
            </a:schemeClr>
          </a:solidFill>
          <a:ln>
            <a:noFill/>
          </a:ln>
        </p:spPr>
        <p:txBody>
          <a:bodyPr lIns="91425" tIns="45700" rIns="91425" bIns="45700" anchor="ctr" anchorCtr="0">
            <a:noAutofit/>
          </a:bodyPr>
          <a:lstStyle/>
          <a:p>
            <a:pPr lvl="0" algn="l">
              <a:buSzPct val="25000"/>
            </a:pPr>
            <a:r>
              <a:rPr lang="en-US" sz="2400" b="1" dirty="0">
                <a:solidFill>
                  <a:schemeClr val="bg1"/>
                </a:solidFill>
              </a:rPr>
              <a:t>Conditions for making decisions by consensus</a:t>
            </a:r>
            <a:endParaRPr lang="en-US" sz="2400" b="1" i="0" u="none" strike="noStrike" cap="none" dirty="0">
              <a:solidFill>
                <a:schemeClr val="bg1"/>
              </a:solidFill>
              <a:sym typeface="Arial"/>
            </a:endParaRPr>
          </a:p>
        </p:txBody>
      </p:sp>
      <p:sp>
        <p:nvSpPr>
          <p:cNvPr id="122" name="Shape 122"/>
          <p:cNvSpPr txBox="1">
            <a:spLocks noGrp="1"/>
          </p:cNvSpPr>
          <p:nvPr>
            <p:ph type="subTitle" idx="1"/>
          </p:nvPr>
        </p:nvSpPr>
        <p:spPr>
          <a:xfrm>
            <a:off x="1018592" y="2430413"/>
            <a:ext cx="6968412" cy="561997"/>
          </a:xfrm>
          <a:prstGeom prst="rect">
            <a:avLst/>
          </a:prstGeom>
          <a:solidFill>
            <a:srgbClr val="CC6600"/>
          </a:solidFill>
          <a:ln>
            <a:noFill/>
          </a:ln>
        </p:spPr>
        <p:txBody>
          <a:bodyPr lIns="91425" tIns="45700" rIns="91425" bIns="45700" anchor="t" anchorCtr="0">
            <a:noAutofit/>
          </a:bodyPr>
          <a:lstStyle/>
          <a:p>
            <a:pPr lvl="0" algn="just">
              <a:spcBef>
                <a:spcPts val="440"/>
              </a:spcBef>
              <a:buSzPct val="100000"/>
            </a:pPr>
            <a:r>
              <a:rPr lang="pt-PT" sz="2200" b="1" i="0" u="none" strike="noStrike" cap="all" dirty="0">
                <a:solidFill>
                  <a:schemeClr val="tx1"/>
                </a:solidFill>
                <a:latin typeface="Arial"/>
                <a:ea typeface="Arial"/>
                <a:cs typeface="Arial"/>
                <a:sym typeface="Arial"/>
              </a:rPr>
              <a:t> </a:t>
            </a:r>
            <a:r>
              <a:rPr lang="pt-PT" sz="2200" b="1" i="0" u="none" strike="noStrike" dirty="0" err="1">
                <a:solidFill>
                  <a:schemeClr val="bg1">
                    <a:lumMod val="95000"/>
                  </a:schemeClr>
                </a:solidFill>
                <a:latin typeface="Arial"/>
                <a:ea typeface="Arial"/>
                <a:cs typeface="Arial"/>
                <a:sym typeface="Arial"/>
              </a:rPr>
              <a:t>participants</a:t>
            </a:r>
            <a:r>
              <a:rPr lang="en-US" sz="2200" b="1" dirty="0" err="1">
                <a:solidFill>
                  <a:schemeClr val="bg1"/>
                </a:solidFill>
              </a:rPr>
              <a:t>os</a:t>
            </a:r>
            <a:r>
              <a:rPr lang="en-US" sz="2200" b="1" dirty="0">
                <a:solidFill>
                  <a:schemeClr val="bg1"/>
                </a:solidFill>
              </a:rPr>
              <a:t> must have a common interest</a:t>
            </a:r>
            <a:endParaRPr sz="2200" b="1" i="0" u="none" strike="noStrike" cap="all" dirty="0">
              <a:solidFill>
                <a:schemeClr val="bg1"/>
              </a:solidFill>
              <a:sym typeface="Arial"/>
            </a:endParaRPr>
          </a:p>
        </p:txBody>
      </p:sp>
      <p:sp>
        <p:nvSpPr>
          <p:cNvPr id="123" name="Shape 12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
        <p:nvSpPr>
          <p:cNvPr id="6" name="Shape 122"/>
          <p:cNvSpPr txBox="1">
            <a:spLocks/>
          </p:cNvSpPr>
          <p:nvPr/>
        </p:nvSpPr>
        <p:spPr>
          <a:xfrm>
            <a:off x="1040364" y="3084216"/>
            <a:ext cx="7926354" cy="722198"/>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en-US" sz="2400" b="1" dirty="0">
                <a:solidFill>
                  <a:schemeClr val="bg1"/>
                </a:solidFill>
              </a:rPr>
              <a:t>consensus requires compromise, patience, tolerance and openness to put the group first</a:t>
            </a:r>
            <a:endParaRPr lang="pt-PT" sz="2200" b="1" cap="all" dirty="0">
              <a:solidFill>
                <a:schemeClr val="bg1"/>
              </a:solidFill>
            </a:endParaRPr>
          </a:p>
        </p:txBody>
      </p:sp>
      <p:sp>
        <p:nvSpPr>
          <p:cNvPr id="7" name="Shape 122"/>
          <p:cNvSpPr txBox="1">
            <a:spLocks/>
          </p:cNvSpPr>
          <p:nvPr/>
        </p:nvSpPr>
        <p:spPr>
          <a:xfrm>
            <a:off x="1040364" y="3977237"/>
            <a:ext cx="4138126" cy="506699"/>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pt-PT" sz="2400" b="1" dirty="0">
                <a:solidFill>
                  <a:schemeClr val="bg1"/>
                </a:solidFill>
              </a:rPr>
              <a:t>Time </a:t>
            </a:r>
            <a:r>
              <a:rPr lang="pt-PT" sz="2400" b="1" dirty="0" err="1">
                <a:solidFill>
                  <a:schemeClr val="bg1"/>
                </a:solidFill>
              </a:rPr>
              <a:t>availability</a:t>
            </a:r>
            <a:endParaRPr lang="pt-PT" sz="2200" b="1" cap="all" dirty="0">
              <a:solidFill>
                <a:schemeClr val="bg1"/>
              </a:solidFill>
            </a:endParaRPr>
          </a:p>
        </p:txBody>
      </p:sp>
      <p:sp>
        <p:nvSpPr>
          <p:cNvPr id="8" name="Shape 122"/>
          <p:cNvSpPr txBox="1">
            <a:spLocks/>
          </p:cNvSpPr>
          <p:nvPr/>
        </p:nvSpPr>
        <p:spPr>
          <a:xfrm>
            <a:off x="1040364" y="4625604"/>
            <a:ext cx="7777065" cy="561997"/>
          </a:xfrm>
          <a:prstGeom prst="rect">
            <a:avLst/>
          </a:prstGeom>
          <a:solidFill>
            <a:srgbClr val="CC99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en-US" sz="2400" b="1" dirty="0">
                <a:solidFill>
                  <a:schemeClr val="bg1"/>
                </a:solidFill>
              </a:rPr>
              <a:t>the group should clearly understand the process</a:t>
            </a:r>
            <a:endParaRPr lang="pt-PT" sz="2200" b="1" cap="all" dirty="0">
              <a:solidFill>
                <a:schemeClr val="bg1"/>
              </a:solidFill>
            </a:endParaRPr>
          </a:p>
        </p:txBody>
      </p:sp>
      <p:sp>
        <p:nvSpPr>
          <p:cNvPr id="9" name="Shape 122"/>
          <p:cNvSpPr txBox="1">
            <a:spLocks/>
          </p:cNvSpPr>
          <p:nvPr/>
        </p:nvSpPr>
        <p:spPr>
          <a:xfrm>
            <a:off x="1040364" y="5373804"/>
            <a:ext cx="6564085" cy="561997"/>
          </a:xfrm>
          <a:prstGeom prst="rect">
            <a:avLst/>
          </a:prstGeom>
          <a:solidFill>
            <a:srgbClr val="CC6600"/>
          </a:solidFill>
          <a:ln>
            <a:noFill/>
          </a:ln>
        </p:spPr>
        <p:txBody>
          <a:bodyPr lIns="91425" tIns="45700" rIns="91425" bIns="45700" anchor="t" anchorCtr="0">
            <a:noAutofit/>
          </a:bodyPr>
          <a:lstStyle>
            <a:defPPr marR="0" lvl="0" algn="l" rtl="0">
              <a:lnSpc>
                <a:spcPct val="100000"/>
              </a:lnSpc>
              <a:spcBef>
                <a:spcPts val="0"/>
              </a:spcBef>
              <a:spcAft>
                <a:spcPts val="0"/>
              </a:spcAft>
            </a:defPPr>
            <a:lvl1pPr marL="0" marR="0" lvl="0" indent="0" algn="ctr" rtl="0">
              <a:lnSpc>
                <a:spcPct val="100000"/>
              </a:lnSpc>
              <a:spcBef>
                <a:spcPts val="640"/>
              </a:spcBef>
              <a:spcAft>
                <a:spcPts val="0"/>
              </a:spcAft>
              <a:buClr>
                <a:srgbClr val="888888"/>
              </a:buClr>
              <a:buFont typeface="Arial"/>
              <a:buNone/>
              <a:defRPr sz="3200" b="0" i="0" u="none" strike="noStrike" cap="none">
                <a:solidFill>
                  <a:srgbClr val="888888"/>
                </a:solidFill>
                <a:latin typeface="Arial"/>
                <a:ea typeface="Arial"/>
                <a:cs typeface="Arial"/>
                <a:sym typeface="Arial"/>
                <a:rtl val="0"/>
              </a:defRPr>
            </a:lvl1pPr>
            <a:lvl2pPr marL="457200" marR="0" lvl="1" indent="0" algn="ctr" rtl="0">
              <a:lnSpc>
                <a:spcPct val="100000"/>
              </a:lnSpc>
              <a:spcBef>
                <a:spcPts val="560"/>
              </a:spcBef>
              <a:spcAft>
                <a:spcPts val="0"/>
              </a:spcAft>
              <a:buClr>
                <a:srgbClr val="888888"/>
              </a:buClr>
              <a:buFont typeface="Arial"/>
              <a:buNone/>
              <a:defRPr sz="2800" b="0" i="0" u="none" strike="noStrike" cap="none">
                <a:solidFill>
                  <a:srgbClr val="888888"/>
                </a:solidFill>
                <a:latin typeface="Arial"/>
                <a:ea typeface="Arial"/>
                <a:cs typeface="Arial"/>
                <a:sym typeface="Arial"/>
                <a:rtl val="0"/>
              </a:defRPr>
            </a:lvl2pPr>
            <a:lvl3pPr marL="914400" marR="0" lvl="2" indent="0" algn="ctr" rtl="0">
              <a:lnSpc>
                <a:spcPct val="100000"/>
              </a:lnSpc>
              <a:spcBef>
                <a:spcPts val="480"/>
              </a:spcBef>
              <a:spcAft>
                <a:spcPts val="0"/>
              </a:spcAft>
              <a:buClr>
                <a:srgbClr val="888888"/>
              </a:buClr>
              <a:buFont typeface="Arial"/>
              <a:buNone/>
              <a:defRPr sz="2400" b="0" i="0" u="none" strike="noStrike" cap="none">
                <a:solidFill>
                  <a:srgbClr val="888888"/>
                </a:solidFill>
                <a:latin typeface="Arial"/>
                <a:ea typeface="Arial"/>
                <a:cs typeface="Arial"/>
                <a:sym typeface="Arial"/>
                <a:rtl val="0"/>
              </a:defRPr>
            </a:lvl3pPr>
            <a:lvl4pPr marL="1371600" marR="0" lvl="3"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4pPr>
            <a:lvl5pPr marL="1828800" marR="0" lvl="4"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Arial"/>
                <a:ea typeface="Arial"/>
                <a:cs typeface="Arial"/>
                <a:sym typeface="Arial"/>
                <a:rtl val="0"/>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rtl val="0"/>
              </a:defRPr>
            </a:lvl9pPr>
          </a:lstStyle>
          <a:p>
            <a:pPr algn="l">
              <a:spcBef>
                <a:spcPts val="440"/>
              </a:spcBef>
              <a:buSzPct val="100000"/>
            </a:pPr>
            <a:r>
              <a:rPr lang="en-US" sz="2400" b="1" dirty="0">
                <a:solidFill>
                  <a:schemeClr val="bg1"/>
                </a:solidFill>
              </a:rPr>
              <a:t>defining one or more moderators</a:t>
            </a:r>
            <a:endParaRPr lang="pt-PT" sz="2200" b="1" cap="all" dirty="0">
              <a:solidFill>
                <a:schemeClr val="bg1"/>
              </a:solidFill>
            </a:endParaRPr>
          </a:p>
        </p:txBody>
      </p:sp>
      <p:sp>
        <p:nvSpPr>
          <p:cNvPr id="10" name="Shape 121"/>
          <p:cNvSpPr txBox="1">
            <a:spLocks/>
          </p:cNvSpPr>
          <p:nvPr/>
        </p:nvSpPr>
        <p:spPr>
          <a:xfrm>
            <a:off x="376336" y="2430412"/>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1</a:t>
            </a:r>
          </a:p>
        </p:txBody>
      </p:sp>
      <p:sp>
        <p:nvSpPr>
          <p:cNvPr id="11" name="Shape 121"/>
          <p:cNvSpPr txBox="1">
            <a:spLocks/>
          </p:cNvSpPr>
          <p:nvPr/>
        </p:nvSpPr>
        <p:spPr>
          <a:xfrm>
            <a:off x="376335" y="3244416"/>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2</a:t>
            </a:r>
          </a:p>
        </p:txBody>
      </p:sp>
      <p:sp>
        <p:nvSpPr>
          <p:cNvPr id="12" name="Shape 121"/>
          <p:cNvSpPr txBox="1">
            <a:spLocks/>
          </p:cNvSpPr>
          <p:nvPr/>
        </p:nvSpPr>
        <p:spPr>
          <a:xfrm>
            <a:off x="376332" y="3921939"/>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3</a:t>
            </a:r>
          </a:p>
        </p:txBody>
      </p:sp>
      <p:sp>
        <p:nvSpPr>
          <p:cNvPr id="13" name="Shape 121"/>
          <p:cNvSpPr txBox="1">
            <a:spLocks/>
          </p:cNvSpPr>
          <p:nvPr/>
        </p:nvSpPr>
        <p:spPr>
          <a:xfrm>
            <a:off x="376333" y="4625605"/>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4</a:t>
            </a:r>
          </a:p>
        </p:txBody>
      </p:sp>
      <p:sp>
        <p:nvSpPr>
          <p:cNvPr id="14" name="Shape 121"/>
          <p:cNvSpPr txBox="1">
            <a:spLocks/>
          </p:cNvSpPr>
          <p:nvPr/>
        </p:nvSpPr>
        <p:spPr>
          <a:xfrm>
            <a:off x="376331" y="5329271"/>
            <a:ext cx="575387" cy="561997"/>
          </a:xfrm>
          <a:prstGeom prst="rect">
            <a:avLst/>
          </a:prstGeom>
          <a:solidFill>
            <a:schemeClr val="accent2">
              <a:lumMod val="75000"/>
            </a:schemeClr>
          </a:solid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Arial"/>
              <a:buNone/>
              <a:defRPr sz="4400" b="0" i="0" u="none" strike="noStrike" cap="none">
                <a:solidFill>
                  <a:schemeClr val="dk1"/>
                </a:solidFill>
                <a:latin typeface="Arial"/>
                <a:ea typeface="Arial"/>
                <a:cs typeface="Arial"/>
                <a:sym typeface="Arial"/>
                <a:rtl val="0"/>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pPr algn="l">
              <a:buSzPct val="25000"/>
            </a:pPr>
            <a:r>
              <a:rPr lang="en-US" sz="2400" b="1" dirty="0">
                <a:solidFill>
                  <a:schemeClr val="bg1"/>
                </a:solidFill>
              </a:rPr>
              <a:t>5</a:t>
            </a:r>
          </a:p>
        </p:txBody>
      </p:sp>
    </p:spTree>
    <p:extLst>
      <p:ext uri="{BB962C8B-B14F-4D97-AF65-F5344CB8AC3E}">
        <p14:creationId xmlns:p14="http://schemas.microsoft.com/office/powerpoint/2010/main" val="120834430"/>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660848" y="1136565"/>
            <a:ext cx="6111547" cy="729557"/>
          </a:xfrm>
          <a:prstGeom prst="rect">
            <a:avLst/>
          </a:prstGeom>
          <a:solidFill>
            <a:schemeClr val="accent2">
              <a:lumMod val="75000"/>
            </a:schemeClr>
          </a:solidFill>
          <a:ln>
            <a:noFill/>
          </a:ln>
        </p:spPr>
        <p:txBody>
          <a:bodyPr lIns="91425" tIns="45700" rIns="91425" bIns="45700" anchor="ctr" anchorCtr="0">
            <a:noAutofit/>
          </a:bodyPr>
          <a:lstStyle/>
          <a:p>
            <a:pPr marL="0" marR="0" lvl="0" indent="0" rtl="0">
              <a:spcBef>
                <a:spcPts val="0"/>
              </a:spcBef>
              <a:buClr>
                <a:schemeClr val="dk1"/>
              </a:buClr>
              <a:buSzPct val="25000"/>
              <a:buFont typeface="Arial"/>
              <a:buNone/>
            </a:pPr>
            <a:r>
              <a:rPr lang="en-US" sz="3200" b="1" i="0" u="none" strike="noStrike" cap="none" dirty="0">
                <a:solidFill>
                  <a:schemeClr val="bg1"/>
                </a:solidFill>
                <a:latin typeface="Arial"/>
                <a:ea typeface="Arial"/>
                <a:cs typeface="Arial"/>
                <a:sym typeface="Arial"/>
              </a:rPr>
              <a:t>Activity</a:t>
            </a:r>
            <a:endParaRPr lang="en-US" sz="3200" b="0" i="0" u="none" strike="noStrike" cap="none" dirty="0">
              <a:solidFill>
                <a:schemeClr val="dk1"/>
              </a:solidFill>
              <a:latin typeface="Arial"/>
              <a:ea typeface="Arial"/>
              <a:cs typeface="Arial"/>
              <a:sym typeface="Arial"/>
            </a:endParaRPr>
          </a:p>
        </p:txBody>
      </p:sp>
      <p:sp>
        <p:nvSpPr>
          <p:cNvPr id="106" name="Shape 106"/>
          <p:cNvSpPr txBox="1">
            <a:spLocks noGrp="1"/>
          </p:cNvSpPr>
          <p:nvPr>
            <p:ph type="subTitle" idx="1"/>
          </p:nvPr>
        </p:nvSpPr>
        <p:spPr>
          <a:xfrm>
            <a:off x="718456" y="2099727"/>
            <a:ext cx="8098973" cy="4142792"/>
          </a:xfrm>
          <a:prstGeom prst="rect">
            <a:avLst/>
          </a:prstGeom>
          <a:solidFill>
            <a:schemeClr val="tx2">
              <a:lumMod val="90000"/>
            </a:schemeClr>
          </a:solidFill>
          <a:ln>
            <a:noFill/>
          </a:ln>
        </p:spPr>
        <p:txBody>
          <a:bodyPr lIns="91425" tIns="45700" rIns="91425" bIns="45700" anchor="t" anchorCtr="0">
            <a:noAutofit/>
          </a:bodyPr>
          <a:lstStyle/>
          <a:p>
            <a:pPr marR="0" lvl="0" algn="just" rtl="0">
              <a:spcBef>
                <a:spcPts val="0"/>
              </a:spcBef>
              <a:buClr>
                <a:srgbClr val="888888"/>
              </a:buClr>
              <a:buSzPct val="100000"/>
            </a:pPr>
            <a:r>
              <a:rPr lang="en-US" sz="2000" b="1" i="0" u="none" strike="noStrike" cap="none" dirty="0">
                <a:solidFill>
                  <a:schemeClr val="accent2">
                    <a:lumMod val="75000"/>
                  </a:schemeClr>
                </a:solidFill>
                <a:sym typeface="Arial"/>
              </a:rPr>
              <a:t>1</a:t>
            </a:r>
            <a:r>
              <a:rPr lang="en-US" sz="1800" b="1" i="0" u="none" strike="noStrike" cap="none" dirty="0">
                <a:solidFill>
                  <a:schemeClr val="accent2">
                    <a:lumMod val="75000"/>
                  </a:schemeClr>
                </a:solidFill>
                <a:sym typeface="Arial"/>
              </a:rPr>
              <a:t>. Activity Dynamic</a:t>
            </a:r>
          </a:p>
          <a:p>
            <a:pPr lvl="0" algn="l">
              <a:spcBef>
                <a:spcPts val="440"/>
              </a:spcBef>
              <a:buSzPct val="100000"/>
            </a:pPr>
            <a:r>
              <a:rPr lang="en-US" sz="1800" dirty="0">
                <a:solidFill>
                  <a:schemeClr val="tx1"/>
                </a:solidFill>
              </a:rPr>
              <a:t>The trainer presents the group dynamics (trainees)</a:t>
            </a:r>
            <a:br>
              <a:rPr lang="en-US" sz="1800" dirty="0">
                <a:solidFill>
                  <a:schemeClr val="tx1"/>
                </a:solidFill>
              </a:rPr>
            </a:br>
            <a:r>
              <a:rPr lang="en-US" sz="1800" dirty="0">
                <a:solidFill>
                  <a:schemeClr val="tx1"/>
                </a:solidFill>
              </a:rPr>
              <a:t>Duration: 3 min.</a:t>
            </a:r>
          </a:p>
          <a:p>
            <a:pPr lvl="0" algn="just">
              <a:spcBef>
                <a:spcPts val="440"/>
              </a:spcBef>
              <a:buSzPct val="100000"/>
            </a:pPr>
            <a:r>
              <a:rPr lang="en-US" sz="1800" b="1" dirty="0">
                <a:solidFill>
                  <a:schemeClr val="accent2">
                    <a:lumMod val="75000"/>
                  </a:schemeClr>
                </a:solidFill>
              </a:rPr>
              <a:t>2. </a:t>
            </a:r>
            <a:r>
              <a:rPr lang="en-US" sz="1800" b="1" i="0" u="none" strike="noStrike" cap="none" dirty="0">
                <a:solidFill>
                  <a:schemeClr val="accent2">
                    <a:lumMod val="75000"/>
                  </a:schemeClr>
                </a:solidFill>
                <a:sym typeface="Arial"/>
              </a:rPr>
              <a:t>Action</a:t>
            </a:r>
          </a:p>
          <a:p>
            <a:pPr lvl="0" algn="just">
              <a:spcBef>
                <a:spcPts val="440"/>
              </a:spcBef>
              <a:buSzPct val="100000"/>
            </a:pPr>
            <a:r>
              <a:rPr lang="en-US" sz="1800" b="0" i="0" u="none" strike="noStrike" cap="none" dirty="0">
                <a:solidFill>
                  <a:schemeClr val="tx1"/>
                </a:solidFill>
                <a:sym typeface="Arial"/>
              </a:rPr>
              <a:t>2.1. </a:t>
            </a:r>
            <a:r>
              <a:rPr lang="en-US" sz="1800" b="0" i="0" u="none" strike="noStrike" cap="none" dirty="0" err="1">
                <a:solidFill>
                  <a:schemeClr val="tx1"/>
                </a:solidFill>
                <a:sym typeface="Arial"/>
              </a:rPr>
              <a:t>D</a:t>
            </a:r>
            <a:r>
              <a:rPr lang="en-US" sz="1800" dirty="0" err="1">
                <a:solidFill>
                  <a:schemeClr val="tx1"/>
                </a:solidFill>
              </a:rPr>
              <a:t>stribute</a:t>
            </a:r>
            <a:r>
              <a:rPr lang="en-US" sz="1800" dirty="0">
                <a:solidFill>
                  <a:schemeClr val="tx1"/>
                </a:solidFill>
              </a:rPr>
              <a:t> the students into groups to discuss the topic (15 min</a:t>
            </a:r>
            <a:r>
              <a:rPr lang="en-US" sz="1800" dirty="0"/>
              <a:t>)</a:t>
            </a:r>
          </a:p>
          <a:p>
            <a:pPr lvl="0" algn="just">
              <a:spcBef>
                <a:spcPts val="440"/>
              </a:spcBef>
              <a:buSzPct val="100000"/>
            </a:pPr>
            <a:r>
              <a:rPr lang="en-US" sz="1800" b="0" i="0" u="none" strike="noStrike" cap="none" dirty="0">
                <a:solidFill>
                  <a:schemeClr val="tx1"/>
                </a:solidFill>
                <a:sym typeface="Arial"/>
              </a:rPr>
              <a:t>2.2. R</a:t>
            </a:r>
            <a:r>
              <a:rPr lang="en-US" sz="1800" dirty="0">
                <a:solidFill>
                  <a:schemeClr val="tx1"/>
                </a:solidFill>
              </a:rPr>
              <a:t>epresentative of each group has discussed key ideas (5 min)</a:t>
            </a:r>
          </a:p>
          <a:p>
            <a:pPr lvl="0" algn="just">
              <a:spcBef>
                <a:spcPts val="440"/>
              </a:spcBef>
              <a:buSzPct val="100000"/>
            </a:pPr>
            <a:r>
              <a:rPr lang="en-US" sz="1800" b="0" i="0" u="none" strike="noStrike" cap="none" dirty="0">
                <a:solidFill>
                  <a:schemeClr val="tx1"/>
                </a:solidFill>
                <a:sym typeface="Arial"/>
              </a:rPr>
              <a:t>2.3. </a:t>
            </a:r>
            <a:r>
              <a:rPr lang="en-US" sz="1800" dirty="0">
                <a:solidFill>
                  <a:schemeClr val="tx1"/>
                </a:solidFill>
              </a:rPr>
              <a:t>All trainees try to reach consensus and conclusions (30 min)</a:t>
            </a:r>
          </a:p>
          <a:p>
            <a:pPr marL="4763" lvl="0" indent="-4763" algn="just">
              <a:spcBef>
                <a:spcPts val="440"/>
              </a:spcBef>
              <a:buSzPct val="25000"/>
            </a:pPr>
            <a:r>
              <a:rPr lang="en-US" sz="1800" b="1" dirty="0">
                <a:solidFill>
                  <a:schemeClr val="accent2">
                    <a:lumMod val="75000"/>
                  </a:schemeClr>
                </a:solidFill>
              </a:rPr>
              <a:t>3. Activity Assessment</a:t>
            </a:r>
          </a:p>
          <a:p>
            <a:pPr lvl="0" algn="l">
              <a:spcBef>
                <a:spcPts val="440"/>
              </a:spcBef>
              <a:buSzPct val="100000"/>
            </a:pPr>
            <a:r>
              <a:rPr lang="en-US" sz="1800" dirty="0">
                <a:solidFill>
                  <a:schemeClr val="tx1"/>
                </a:solidFill>
              </a:rPr>
              <a:t>The trainer performs the assessment of group dynamics.</a:t>
            </a:r>
            <a:br>
              <a:rPr lang="en-US" sz="1800" dirty="0">
                <a:solidFill>
                  <a:schemeClr val="tx1"/>
                </a:solidFill>
              </a:rPr>
            </a:br>
            <a:r>
              <a:rPr lang="en-US" sz="1800" dirty="0">
                <a:solidFill>
                  <a:schemeClr val="tx1"/>
                </a:solidFill>
              </a:rPr>
              <a:t>Duration: 10 min.</a:t>
            </a:r>
            <a:endParaRPr lang="en-US" sz="1800" b="0" i="0" u="none" strike="noStrike" cap="none" dirty="0">
              <a:solidFill>
                <a:schemeClr val="tx1"/>
              </a:solidFill>
              <a:sym typeface="Arial"/>
            </a:endParaRPr>
          </a:p>
          <a:p>
            <a:pPr marL="0" marR="0" lvl="0" indent="0" algn="just" rtl="0">
              <a:spcBef>
                <a:spcPts val="440"/>
              </a:spcBef>
              <a:buClr>
                <a:srgbClr val="888888"/>
              </a:buClr>
              <a:buSzPct val="100000"/>
              <a:buFont typeface="Arial"/>
              <a:buNone/>
            </a:pPr>
            <a:endParaRPr sz="2200" b="0" i="0" u="none" strike="noStrike" cap="none" dirty="0">
              <a:solidFill>
                <a:srgbClr val="888888"/>
              </a:solidFill>
              <a:latin typeface="Arial"/>
              <a:ea typeface="Arial"/>
              <a:cs typeface="Arial"/>
              <a:sym typeface="Arial"/>
            </a:endParaRPr>
          </a:p>
        </p:txBody>
      </p:sp>
      <p:sp>
        <p:nvSpPr>
          <p:cNvPr id="107" name="Shape 107"/>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subTitle" idx="1"/>
          </p:nvPr>
        </p:nvSpPr>
        <p:spPr>
          <a:xfrm>
            <a:off x="1141999" y="973373"/>
            <a:ext cx="6630400" cy="217223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rgbClr val="888888"/>
              </a:buClr>
              <a:buSzPct val="25000"/>
              <a:buFont typeface="Arial"/>
              <a:buNone/>
            </a:pPr>
            <a:r>
              <a:rPr lang="en-US" sz="2960" b="0" i="0" u="none" strike="noStrike" cap="none">
                <a:solidFill>
                  <a:srgbClr val="888888"/>
                </a:solidFill>
                <a:latin typeface="Arial"/>
                <a:ea typeface="Arial"/>
                <a:cs typeface="Arial"/>
                <a:sym typeface="Arial"/>
              </a:rPr>
              <a:t>Produced by Fondo Formacion Euskadi in the framework of Erasmus+ project</a:t>
            </a:r>
            <a:br>
              <a:rPr lang="en-US" sz="2960" b="0" i="0" u="none" strike="noStrike" cap="none">
                <a:solidFill>
                  <a:srgbClr val="888888"/>
                </a:solidFill>
                <a:latin typeface="Arial"/>
                <a:ea typeface="Arial"/>
                <a:cs typeface="Arial"/>
                <a:sym typeface="Arial"/>
              </a:rPr>
            </a:br>
            <a:r>
              <a:rPr lang="en-US" sz="2960" b="0" i="0" u="none" strike="noStrike" cap="none">
                <a:solidFill>
                  <a:srgbClr val="888888"/>
                </a:solidFill>
                <a:latin typeface="Arial"/>
                <a:ea typeface="Arial"/>
                <a:cs typeface="Arial"/>
                <a:sym typeface="Arial"/>
              </a:rPr>
              <a:t>“Open Professional Collaboration for Innovation”</a:t>
            </a:r>
          </a:p>
        </p:txBody>
      </p:sp>
      <p:sp>
        <p:nvSpPr>
          <p:cNvPr id="129" name="Shape 129"/>
          <p:cNvSpPr txBox="1"/>
          <p:nvPr/>
        </p:nvSpPr>
        <p:spPr>
          <a:xfrm>
            <a:off x="1141999" y="2931935"/>
            <a:ext cx="6630400" cy="1365072"/>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Arial"/>
              <a:buNone/>
            </a:pPr>
            <a:r>
              <a:rPr lang="en-US" sz="3200" b="0" i="0" u="none" strike="noStrike" cap="none" dirty="0">
                <a:solidFill>
                  <a:srgbClr val="888888"/>
                </a:solidFill>
                <a:latin typeface="Arial"/>
                <a:ea typeface="Arial"/>
                <a:cs typeface="Arial"/>
                <a:sym typeface="Arial"/>
              </a:rPr>
              <a:t>Author: Lina Morgado</a:t>
            </a:r>
          </a:p>
        </p:txBody>
      </p:sp>
      <p:sp>
        <p:nvSpPr>
          <p:cNvPr id="130" name="Shape 130"/>
          <p:cNvSpPr txBox="1"/>
          <p:nvPr/>
        </p:nvSpPr>
        <p:spPr>
          <a:xfrm>
            <a:off x="1141999" y="4449407"/>
            <a:ext cx="6630400" cy="1365072"/>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buClr>
                <a:srgbClr val="888888"/>
              </a:buClr>
              <a:buSzPct val="25000"/>
              <a:buFont typeface="Arial"/>
              <a:buNone/>
            </a:pPr>
            <a:r>
              <a:rPr lang="en-US" sz="2000" b="0" i="0" u="none" strike="noStrike" cap="none" dirty="0">
                <a:solidFill>
                  <a:srgbClr val="888888"/>
                </a:solidFill>
                <a:latin typeface="Arial"/>
                <a:ea typeface="Arial"/>
                <a:cs typeface="Arial"/>
                <a:sym typeface="Arial"/>
              </a:rPr>
              <a:t>This project has been funded by Erasmus + </a:t>
            </a:r>
            <a:r>
              <a:rPr lang="en-US" sz="2000" b="0" i="0" u="none" strike="noStrike" cap="none" dirty="0" err="1">
                <a:solidFill>
                  <a:srgbClr val="888888"/>
                </a:solidFill>
                <a:latin typeface="Arial"/>
                <a:ea typeface="Arial"/>
                <a:cs typeface="Arial"/>
                <a:sym typeface="Arial"/>
              </a:rPr>
              <a:t>programme</a:t>
            </a:r>
            <a:r>
              <a:rPr lang="en-US" sz="2000" b="0" i="0" u="none" strike="noStrike" cap="none" dirty="0">
                <a:solidFill>
                  <a:srgbClr val="888888"/>
                </a:solidFill>
                <a:latin typeface="Arial"/>
                <a:ea typeface="Arial"/>
                <a:cs typeface="Arial"/>
                <a:sym typeface="Arial"/>
              </a:rPr>
              <a:t> of the European Union. This OER reflects the views only of the authors, and the Commission cannot be held responsible for any use which may be made of the information contained therein.</a:t>
            </a:r>
          </a:p>
        </p:txBody>
      </p:sp>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195</Words>
  <Application>Microsoft Office PowerPoint</Application>
  <PresentationFormat>Apresentação no Ecrã (4:3)</PresentationFormat>
  <Paragraphs>49</Paragraphs>
  <Slides>6</Slides>
  <Notes>6</Notes>
  <HiddenSlides>0</HiddenSlides>
  <MMClips>0</MMClips>
  <ScaleCrop>false</ScaleCrop>
  <HeadingPairs>
    <vt:vector size="6" baseType="variant">
      <vt:variant>
        <vt:lpstr>Tipos de letra usados</vt:lpstr>
      </vt:variant>
      <vt:variant>
        <vt:i4>2</vt:i4>
      </vt:variant>
      <vt:variant>
        <vt:lpstr>Tema</vt:lpstr>
      </vt:variant>
      <vt:variant>
        <vt:i4>1</vt:i4>
      </vt:variant>
      <vt:variant>
        <vt:lpstr>Títulos dos diapositivos</vt:lpstr>
      </vt:variant>
      <vt:variant>
        <vt:i4>6</vt:i4>
      </vt:variant>
    </vt:vector>
  </HeadingPairs>
  <TitlesOfParts>
    <vt:vector size="9" baseType="lpstr">
      <vt:lpstr>Arial</vt:lpstr>
      <vt:lpstr>Calibri</vt:lpstr>
      <vt:lpstr>Office Theme</vt:lpstr>
      <vt:lpstr>Consensus in groupwork  How to do it?</vt:lpstr>
      <vt:lpstr>Goals</vt:lpstr>
      <vt:lpstr>Conditions for taking decisions by consensus</vt:lpstr>
      <vt:lpstr>Conditions for making decisions by consensus</vt:lpstr>
      <vt:lpstr>Activity</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decisions by consensus within a group</dc:title>
  <dc:creator>Lina</dc:creator>
  <cp:lastModifiedBy>Lina</cp:lastModifiedBy>
  <cp:revision>12</cp:revision>
  <dcterms:modified xsi:type="dcterms:W3CDTF">2016-09-14T08:31:55Z</dcterms:modified>
</cp:coreProperties>
</file>