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10"/>
  </p:handoutMasterIdLst>
  <p:sldIdLst>
    <p:sldId id="260" r:id="rId2"/>
    <p:sldId id="261" r:id="rId3"/>
    <p:sldId id="263" r:id="rId4"/>
    <p:sldId id="273" r:id="rId5"/>
    <p:sldId id="274" r:id="rId6"/>
    <p:sldId id="275" r:id="rId7"/>
    <p:sldId id="276" r:id="rId8"/>
    <p:sldId id="272" r:id="rId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4851"/>
    <a:srgbClr val="3C3E48"/>
    <a:srgbClr val="3F404A"/>
    <a:srgbClr val="E9E9E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08" y="-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2373EE0-81FF-457D-BDF3-219D28470580}" type="datetimeFigureOut">
              <a:rPr lang="en-US"/>
              <a:pPr>
                <a:defRPr/>
              </a:pPr>
              <a:t>4/6/2016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F65C65E-50EB-4232-9BEF-C4447983D0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1998" y="1201972"/>
            <a:ext cx="6630402" cy="2373099"/>
          </a:xfrm>
        </p:spPr>
        <p:txBody>
          <a:bodyPr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1999" y="3692461"/>
            <a:ext cx="6630401" cy="21023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CA0B5-0974-455F-AC9D-C46B33FDE7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ot_bgr_kr.gi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737100"/>
            <a:ext cx="9144000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back_full.gif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86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8"/>
          <p:cNvSpPr/>
          <p:nvPr userDrawn="1"/>
        </p:nvSpPr>
        <p:spPr>
          <a:xfrm>
            <a:off x="3124200" y="6500813"/>
            <a:ext cx="184150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ln>
                <a:solidFill>
                  <a:srgbClr val="3C3E48"/>
                </a:solidFill>
              </a:ln>
              <a:solidFill>
                <a:srgbClr val="454851"/>
              </a:solidFill>
              <a:latin typeface="Adobe Caslon Pro"/>
              <a:cs typeface="Adobe Caslon Pro"/>
            </a:endParaRPr>
          </a:p>
        </p:txBody>
      </p:sp>
      <p:sp>
        <p:nvSpPr>
          <p:cNvPr id="7" name="Rectangle 9"/>
          <p:cNvSpPr/>
          <p:nvPr userDrawn="1"/>
        </p:nvSpPr>
        <p:spPr>
          <a:xfrm>
            <a:off x="8166100" y="6453188"/>
            <a:ext cx="8001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 err="1">
                <a:solidFill>
                  <a:srgbClr val="3F404A"/>
                </a:solidFill>
                <a:latin typeface="Adobe Caslon Pro"/>
                <a:cs typeface="Adobe Caslon Pro"/>
              </a:rPr>
              <a:t>openprof.eu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8" name="Rectangle 11"/>
          <p:cNvSpPr/>
          <p:nvPr userDrawn="1"/>
        </p:nvSpPr>
        <p:spPr>
          <a:xfrm>
            <a:off x="3498850" y="6459538"/>
            <a:ext cx="24765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3F404A"/>
                </a:solidFill>
                <a:latin typeface="Adobe Caslon Pro"/>
                <a:cs typeface="Adobe Caslon Pro"/>
              </a:rPr>
              <a:t>Project No. 2014-1-LT01-KA202-000562</a:t>
            </a:r>
          </a:p>
        </p:txBody>
      </p:sp>
      <p:pic>
        <p:nvPicPr>
          <p:cNvPr id="9" name="Picture 13" descr="erasmusplus_logo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721475" y="184150"/>
            <a:ext cx="22447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4" descr="oficialus_logo_296x200_0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433513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2C5D6CA-9718-4BA5-B682-32227042EC87}" type="datetimeFigureOut">
              <a:rPr lang="en-US"/>
              <a:pPr>
                <a:defRPr/>
              </a:pPr>
              <a:t>4/6/2016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No. 2014-1-LT01-KA202-000562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/>
              <a:t>openprof.eu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ot_bgr_kr.gi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737100"/>
            <a:ext cx="9144000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back_full.gif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86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8"/>
          <p:cNvSpPr/>
          <p:nvPr userDrawn="1"/>
        </p:nvSpPr>
        <p:spPr>
          <a:xfrm>
            <a:off x="3124200" y="6500813"/>
            <a:ext cx="184150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ln>
                <a:solidFill>
                  <a:srgbClr val="3C3E48"/>
                </a:solidFill>
              </a:ln>
              <a:solidFill>
                <a:srgbClr val="454851"/>
              </a:solidFill>
              <a:latin typeface="Adobe Caslon Pro"/>
              <a:cs typeface="Adobe Caslon Pro"/>
            </a:endParaRPr>
          </a:p>
        </p:txBody>
      </p:sp>
      <p:sp>
        <p:nvSpPr>
          <p:cNvPr id="7" name="Rectangle 9"/>
          <p:cNvSpPr/>
          <p:nvPr userDrawn="1"/>
        </p:nvSpPr>
        <p:spPr>
          <a:xfrm>
            <a:off x="8166100" y="6453188"/>
            <a:ext cx="8001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 err="1">
                <a:solidFill>
                  <a:srgbClr val="3F404A"/>
                </a:solidFill>
                <a:latin typeface="Adobe Caslon Pro"/>
                <a:cs typeface="Adobe Caslon Pro"/>
              </a:rPr>
              <a:t>openprof.eu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8" name="Rectangle 11"/>
          <p:cNvSpPr/>
          <p:nvPr userDrawn="1"/>
        </p:nvSpPr>
        <p:spPr>
          <a:xfrm>
            <a:off x="3498850" y="6459538"/>
            <a:ext cx="24765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3F404A"/>
                </a:solidFill>
                <a:latin typeface="Adobe Caslon Pro"/>
                <a:cs typeface="Adobe Caslon Pro"/>
              </a:rPr>
              <a:t>Project No. 2014-1-LT01-KA202-000562</a:t>
            </a:r>
          </a:p>
        </p:txBody>
      </p:sp>
      <p:pic>
        <p:nvPicPr>
          <p:cNvPr id="9" name="Picture 13" descr="erasmusplus_logo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721475" y="184150"/>
            <a:ext cx="22447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4" descr="oficialus_logo_296x200_0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433513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610072" cy="5851525"/>
          </a:xfrm>
        </p:spPr>
        <p:txBody>
          <a:bodyPr vert="eaVert"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998" y="274638"/>
            <a:ext cx="5335001" cy="5851525"/>
          </a:xfrm>
        </p:spPr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5A1556B-4FC2-4FC3-AA51-CB41A2A38150}" type="datetimeFigureOut">
              <a:rPr lang="en-US"/>
              <a:pPr>
                <a:defRPr/>
              </a:pPr>
              <a:t>4/6/2016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No. 2014-1-LT01-KA202-000562</a:t>
            </a:r>
            <a:endParaRPr lang="en-US">
              <a:latin typeface="+mn-lt"/>
              <a:cs typeface="+mn-cs"/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/>
              <a:t>openprof.eu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274638"/>
            <a:ext cx="6670675" cy="1143000"/>
          </a:xfrm>
        </p:spPr>
        <p:txBody>
          <a:bodyPr/>
          <a:lstStyle/>
          <a:p>
            <a:r>
              <a:rPr lang="hu-HU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1600200"/>
            <a:ext cx="6670675" cy="4354513"/>
          </a:xfrm>
        </p:spPr>
        <p:txBody>
          <a:bodyPr/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ED710-86D6-4542-A519-D99D421EDA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274638"/>
            <a:ext cx="6670675" cy="1143000"/>
          </a:xfrm>
        </p:spPr>
        <p:txBody>
          <a:bodyPr/>
          <a:lstStyle/>
          <a:p>
            <a:r>
              <a:rPr lang="hu-HU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141413" y="1600200"/>
            <a:ext cx="6670675" cy="4354513"/>
          </a:xfrm>
        </p:spPr>
        <p:txBody>
          <a:bodyPr/>
          <a:lstStyle/>
          <a:p>
            <a:pPr lvl="0"/>
            <a:endParaRPr lang="hu-HU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D6A44-7EA6-41C3-8472-0DCAE24D67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ot_bgr_kr.gi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737100"/>
            <a:ext cx="9144000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back_full.gif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86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8"/>
          <p:cNvSpPr/>
          <p:nvPr userDrawn="1"/>
        </p:nvSpPr>
        <p:spPr>
          <a:xfrm>
            <a:off x="3124200" y="6500813"/>
            <a:ext cx="184150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ln>
                <a:solidFill>
                  <a:srgbClr val="3C3E48"/>
                </a:solidFill>
              </a:ln>
              <a:solidFill>
                <a:srgbClr val="454851"/>
              </a:solidFill>
              <a:latin typeface="Adobe Caslon Pro"/>
              <a:cs typeface="Adobe Caslon Pro"/>
            </a:endParaRPr>
          </a:p>
        </p:txBody>
      </p:sp>
      <p:sp>
        <p:nvSpPr>
          <p:cNvPr id="7" name="Rectangle 9"/>
          <p:cNvSpPr/>
          <p:nvPr userDrawn="1"/>
        </p:nvSpPr>
        <p:spPr>
          <a:xfrm>
            <a:off x="8166100" y="6453188"/>
            <a:ext cx="8001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 err="1">
                <a:solidFill>
                  <a:srgbClr val="3F404A"/>
                </a:solidFill>
                <a:latin typeface="Adobe Caslon Pro"/>
                <a:cs typeface="Adobe Caslon Pro"/>
              </a:rPr>
              <a:t>openprof.eu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8" name="Rectangle 11"/>
          <p:cNvSpPr/>
          <p:nvPr userDrawn="1"/>
        </p:nvSpPr>
        <p:spPr>
          <a:xfrm>
            <a:off x="3498850" y="6459538"/>
            <a:ext cx="24765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3F404A"/>
                </a:solidFill>
                <a:latin typeface="Adobe Caslon Pro"/>
                <a:cs typeface="Adobe Caslon Pro"/>
              </a:rPr>
              <a:t>Project No. 2014-1-LT01-KA202-000562</a:t>
            </a:r>
          </a:p>
        </p:txBody>
      </p:sp>
      <p:pic>
        <p:nvPicPr>
          <p:cNvPr id="9" name="Picture 13" descr="erasmusplus_logo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721475" y="184150"/>
            <a:ext cx="22447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4" descr="oficialus_logo_296x200_0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433513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5C796EA-6FF7-405F-85D3-DCD867D2E898}" type="datetimeFigureOut">
              <a:rPr lang="en-US"/>
              <a:pPr>
                <a:defRPr/>
              </a:pPr>
              <a:t>4/6/2016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No. 2014-1-LT01-KA202-000562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/>
              <a:t>openprof.eu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ot_bgr_kr.gi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737100"/>
            <a:ext cx="9144000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back_full.gif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86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8"/>
          <p:cNvSpPr/>
          <p:nvPr userDrawn="1"/>
        </p:nvSpPr>
        <p:spPr>
          <a:xfrm>
            <a:off x="3124200" y="6500813"/>
            <a:ext cx="184150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ln>
                <a:solidFill>
                  <a:srgbClr val="3C3E48"/>
                </a:solidFill>
              </a:ln>
              <a:solidFill>
                <a:srgbClr val="454851"/>
              </a:solidFill>
              <a:latin typeface="Adobe Caslon Pro"/>
              <a:cs typeface="Adobe Caslon Pro"/>
            </a:endParaRPr>
          </a:p>
        </p:txBody>
      </p:sp>
      <p:sp>
        <p:nvSpPr>
          <p:cNvPr id="7" name="Rectangle 9"/>
          <p:cNvSpPr/>
          <p:nvPr userDrawn="1"/>
        </p:nvSpPr>
        <p:spPr>
          <a:xfrm>
            <a:off x="8166100" y="6453188"/>
            <a:ext cx="8001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 err="1">
                <a:solidFill>
                  <a:srgbClr val="3F404A"/>
                </a:solidFill>
                <a:latin typeface="Adobe Caslon Pro"/>
                <a:cs typeface="Adobe Caslon Pro"/>
              </a:rPr>
              <a:t>openprof.eu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8" name="Rectangle 11"/>
          <p:cNvSpPr/>
          <p:nvPr userDrawn="1"/>
        </p:nvSpPr>
        <p:spPr>
          <a:xfrm>
            <a:off x="3498850" y="6459538"/>
            <a:ext cx="24765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3F404A"/>
                </a:solidFill>
                <a:latin typeface="Adobe Caslon Pro"/>
                <a:cs typeface="Adobe Caslon Pro"/>
              </a:rPr>
              <a:t>Project No. 2014-1-LT01-KA202-000562</a:t>
            </a:r>
          </a:p>
        </p:txBody>
      </p:sp>
      <p:pic>
        <p:nvPicPr>
          <p:cNvPr id="9" name="Picture 13" descr="erasmusplus_logo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721475" y="184150"/>
            <a:ext cx="22447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4" descr="oficialus_logo_296x200_0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433513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4017" y="4406900"/>
            <a:ext cx="663853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4017" y="2906713"/>
            <a:ext cx="663854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F58A99-4FC3-4BE1-8536-997FF1A1B69A}" type="datetimeFigureOut">
              <a:rPr lang="en-US"/>
              <a:pPr>
                <a:defRPr/>
              </a:pPr>
              <a:t>4/6/2016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No. 2014-1-LT01-KA202-000562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/>
              <a:t>openprof.eu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bot_bgr_kr.gi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737100"/>
            <a:ext cx="9144000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back_full.gif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86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8"/>
          <p:cNvSpPr/>
          <p:nvPr userDrawn="1"/>
        </p:nvSpPr>
        <p:spPr>
          <a:xfrm>
            <a:off x="3124200" y="6500813"/>
            <a:ext cx="184150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ln>
                <a:solidFill>
                  <a:srgbClr val="3C3E48"/>
                </a:solidFill>
              </a:ln>
              <a:solidFill>
                <a:srgbClr val="454851"/>
              </a:solidFill>
              <a:latin typeface="Adobe Caslon Pro"/>
              <a:cs typeface="Adobe Caslon Pro"/>
            </a:endParaRPr>
          </a:p>
        </p:txBody>
      </p:sp>
      <p:sp>
        <p:nvSpPr>
          <p:cNvPr id="8" name="Rectangle 9"/>
          <p:cNvSpPr/>
          <p:nvPr userDrawn="1"/>
        </p:nvSpPr>
        <p:spPr>
          <a:xfrm>
            <a:off x="8166100" y="6453188"/>
            <a:ext cx="8001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 err="1">
                <a:solidFill>
                  <a:srgbClr val="3F404A"/>
                </a:solidFill>
                <a:latin typeface="Adobe Caslon Pro"/>
                <a:cs typeface="Adobe Caslon Pro"/>
              </a:rPr>
              <a:t>openprof.eu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9" name="Rectangle 11"/>
          <p:cNvSpPr/>
          <p:nvPr userDrawn="1"/>
        </p:nvSpPr>
        <p:spPr>
          <a:xfrm>
            <a:off x="3498850" y="6459538"/>
            <a:ext cx="24765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3F404A"/>
                </a:solidFill>
                <a:latin typeface="Adobe Caslon Pro"/>
                <a:cs typeface="Adobe Caslon Pro"/>
              </a:rPr>
              <a:t>Project No. 2014-1-LT01-KA202-000562</a:t>
            </a:r>
          </a:p>
        </p:txBody>
      </p:sp>
      <p:pic>
        <p:nvPicPr>
          <p:cNvPr id="10" name="Picture 13" descr="erasmusplus_logo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721475" y="184150"/>
            <a:ext cx="22447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4" descr="oficialus_logo_296x200_0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433513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998" y="1600200"/>
            <a:ext cx="335380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16435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011BA8-B024-482D-B402-9D97B58BFAF3}" type="datetimeFigureOut">
              <a:rPr lang="en-US"/>
              <a:pPr>
                <a:defRPr/>
              </a:pPr>
              <a:t>4/6/2016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No. 2014-1-LT01-KA202-000562</a:t>
            </a: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/>
              <a:t>openprof.eu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 descr="bot_bgr_kr.gi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737100"/>
            <a:ext cx="9144000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back_full.gif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86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 userDrawn="1"/>
        </p:nvSpPr>
        <p:spPr>
          <a:xfrm>
            <a:off x="3124200" y="6500813"/>
            <a:ext cx="184150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ln>
                <a:solidFill>
                  <a:srgbClr val="3C3E48"/>
                </a:solidFill>
              </a:ln>
              <a:solidFill>
                <a:srgbClr val="454851"/>
              </a:solidFill>
              <a:latin typeface="Adobe Caslon Pro"/>
              <a:cs typeface="Adobe Caslon Pro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8166100" y="6453188"/>
            <a:ext cx="8001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 err="1">
                <a:solidFill>
                  <a:srgbClr val="3F404A"/>
                </a:solidFill>
                <a:latin typeface="Adobe Caslon Pro"/>
                <a:cs typeface="Adobe Caslon Pro"/>
              </a:rPr>
              <a:t>openprof.eu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11" name="Rectangle 11"/>
          <p:cNvSpPr/>
          <p:nvPr userDrawn="1"/>
        </p:nvSpPr>
        <p:spPr>
          <a:xfrm>
            <a:off x="3498850" y="6459538"/>
            <a:ext cx="24765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3F404A"/>
                </a:solidFill>
                <a:latin typeface="Adobe Caslon Pro"/>
                <a:cs typeface="Adobe Caslon Pro"/>
              </a:rPr>
              <a:t>Project No. 2014-1-LT01-KA202-000562</a:t>
            </a:r>
          </a:p>
        </p:txBody>
      </p:sp>
      <p:pic>
        <p:nvPicPr>
          <p:cNvPr id="12" name="Picture 13" descr="erasmusplus_logo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721475" y="184150"/>
            <a:ext cx="22447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4" descr="oficialus_logo_296x200_0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433513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14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19809C8-0470-4E6F-86A2-DEC648DAEA94}" type="datetimeFigureOut">
              <a:rPr lang="en-US"/>
              <a:pPr>
                <a:defRPr/>
              </a:pPr>
              <a:t>4/6/2016</a:t>
            </a:fld>
            <a:endParaRPr lang="en-US"/>
          </a:p>
        </p:txBody>
      </p:sp>
      <p:sp>
        <p:nvSpPr>
          <p:cNvPr id="1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No. 2014-1-LT01-KA202-000562</a:t>
            </a:r>
          </a:p>
        </p:txBody>
      </p:sp>
      <p:sp>
        <p:nvSpPr>
          <p:cNvPr id="1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openprof.eu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bot_bgr_kr.gi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737100"/>
            <a:ext cx="9144000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 descr="back_full.gif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86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8"/>
          <p:cNvSpPr/>
          <p:nvPr userDrawn="1"/>
        </p:nvSpPr>
        <p:spPr>
          <a:xfrm>
            <a:off x="3124200" y="6500813"/>
            <a:ext cx="184150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ln>
                <a:solidFill>
                  <a:srgbClr val="3C3E48"/>
                </a:solidFill>
              </a:ln>
              <a:solidFill>
                <a:srgbClr val="454851"/>
              </a:solidFill>
              <a:latin typeface="Adobe Caslon Pro"/>
              <a:cs typeface="Adobe Caslon Pro"/>
            </a:endParaRPr>
          </a:p>
        </p:txBody>
      </p:sp>
      <p:sp>
        <p:nvSpPr>
          <p:cNvPr id="6" name="Rectangle 9"/>
          <p:cNvSpPr/>
          <p:nvPr userDrawn="1"/>
        </p:nvSpPr>
        <p:spPr>
          <a:xfrm>
            <a:off x="8166100" y="6453188"/>
            <a:ext cx="8001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 err="1">
                <a:solidFill>
                  <a:srgbClr val="3F404A"/>
                </a:solidFill>
                <a:latin typeface="Adobe Caslon Pro"/>
                <a:cs typeface="Adobe Caslon Pro"/>
              </a:rPr>
              <a:t>openprof.eu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7" name="Rectangle 11"/>
          <p:cNvSpPr/>
          <p:nvPr userDrawn="1"/>
        </p:nvSpPr>
        <p:spPr>
          <a:xfrm>
            <a:off x="3498850" y="6459538"/>
            <a:ext cx="24765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3F404A"/>
                </a:solidFill>
                <a:latin typeface="Adobe Caslon Pro"/>
                <a:cs typeface="Adobe Caslon Pro"/>
              </a:rPr>
              <a:t>Project No. 2014-1-LT01-KA202-000562</a:t>
            </a:r>
          </a:p>
        </p:txBody>
      </p:sp>
      <p:pic>
        <p:nvPicPr>
          <p:cNvPr id="8" name="Picture 13" descr="erasmusplus_logo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721475" y="184150"/>
            <a:ext cx="22447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4" descr="oficialus_logo_296x200_0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433513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998" y="722862"/>
            <a:ext cx="6670559" cy="1143000"/>
          </a:xfrm>
        </p:spPr>
        <p:txBody>
          <a:bodyPr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0FB292D-35AA-4007-A7E9-5811D34DE9E3}" type="datetimeFigureOut">
              <a:rPr lang="en-US"/>
              <a:pPr>
                <a:defRPr/>
              </a:pPr>
              <a:t>4/6/2016</a:t>
            </a:fld>
            <a:endParaRPr lang="en-US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No. 2014-1-LT01-KA202-000562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openprof.eu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bot_bgr_kr.gi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737100"/>
            <a:ext cx="9144000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6" descr="back_full.gif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86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8"/>
          <p:cNvSpPr/>
          <p:nvPr userDrawn="1"/>
        </p:nvSpPr>
        <p:spPr>
          <a:xfrm>
            <a:off x="3124200" y="6500813"/>
            <a:ext cx="184150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ln>
                <a:solidFill>
                  <a:srgbClr val="3C3E48"/>
                </a:solidFill>
              </a:ln>
              <a:solidFill>
                <a:srgbClr val="454851"/>
              </a:solidFill>
              <a:latin typeface="Adobe Caslon Pro"/>
              <a:cs typeface="Adobe Caslon Pro"/>
            </a:endParaRPr>
          </a:p>
        </p:txBody>
      </p:sp>
      <p:sp>
        <p:nvSpPr>
          <p:cNvPr id="5" name="Rectangle 9"/>
          <p:cNvSpPr/>
          <p:nvPr userDrawn="1"/>
        </p:nvSpPr>
        <p:spPr>
          <a:xfrm>
            <a:off x="8166100" y="6453188"/>
            <a:ext cx="8001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 err="1">
                <a:solidFill>
                  <a:srgbClr val="3F404A"/>
                </a:solidFill>
                <a:latin typeface="Adobe Caslon Pro"/>
                <a:cs typeface="Adobe Caslon Pro"/>
              </a:rPr>
              <a:t>openprof.eu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6" name="Rectangle 11"/>
          <p:cNvSpPr/>
          <p:nvPr userDrawn="1"/>
        </p:nvSpPr>
        <p:spPr>
          <a:xfrm>
            <a:off x="3498850" y="6459538"/>
            <a:ext cx="24765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3F404A"/>
                </a:solidFill>
                <a:latin typeface="Adobe Caslon Pro"/>
                <a:cs typeface="Adobe Caslon Pro"/>
              </a:rPr>
              <a:t>Project No. 2014-1-LT01-KA202-000562</a:t>
            </a:r>
          </a:p>
        </p:txBody>
      </p:sp>
      <p:pic>
        <p:nvPicPr>
          <p:cNvPr id="7" name="Picture 13" descr="erasmusplus_logo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721475" y="184150"/>
            <a:ext cx="22447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 descr="oficialus_logo_296x200_0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433513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6CD5A4B-05A3-43F1-80C4-EE5D970E04AE}" type="datetimeFigureOut">
              <a:rPr lang="en-US"/>
              <a:pPr>
                <a:defRPr/>
              </a:pPr>
              <a:t>4/6/2016</a:t>
            </a:fld>
            <a:endParaRPr lang="en-US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No. 2014-1-LT01-KA202-000562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/>
              <a:t>openprof.eu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bot_bgr_kr.gi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737100"/>
            <a:ext cx="9144000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back_full.gif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86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8"/>
          <p:cNvSpPr/>
          <p:nvPr userDrawn="1"/>
        </p:nvSpPr>
        <p:spPr>
          <a:xfrm>
            <a:off x="3124200" y="6500813"/>
            <a:ext cx="184150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ln>
                <a:solidFill>
                  <a:srgbClr val="3C3E48"/>
                </a:solidFill>
              </a:ln>
              <a:solidFill>
                <a:srgbClr val="454851"/>
              </a:solidFill>
              <a:latin typeface="Adobe Caslon Pro"/>
              <a:cs typeface="Adobe Caslon Pro"/>
            </a:endParaRPr>
          </a:p>
        </p:txBody>
      </p:sp>
      <p:sp>
        <p:nvSpPr>
          <p:cNvPr id="8" name="Rectangle 9"/>
          <p:cNvSpPr/>
          <p:nvPr userDrawn="1"/>
        </p:nvSpPr>
        <p:spPr>
          <a:xfrm>
            <a:off x="8166100" y="6453188"/>
            <a:ext cx="8001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 err="1">
                <a:solidFill>
                  <a:srgbClr val="3F404A"/>
                </a:solidFill>
                <a:latin typeface="Adobe Caslon Pro"/>
                <a:cs typeface="Adobe Caslon Pro"/>
              </a:rPr>
              <a:t>openprof.eu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9" name="Rectangle 11"/>
          <p:cNvSpPr/>
          <p:nvPr userDrawn="1"/>
        </p:nvSpPr>
        <p:spPr>
          <a:xfrm>
            <a:off x="3498850" y="6459538"/>
            <a:ext cx="24765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3F404A"/>
                </a:solidFill>
                <a:latin typeface="Adobe Caslon Pro"/>
                <a:cs typeface="Adobe Caslon Pro"/>
              </a:rPr>
              <a:t>Project No. 2014-1-LT01-KA202-000562</a:t>
            </a:r>
          </a:p>
        </p:txBody>
      </p:sp>
      <p:pic>
        <p:nvPicPr>
          <p:cNvPr id="10" name="Picture 13" descr="erasmusplus_logo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721475" y="184150"/>
            <a:ext cx="22447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4" descr="oficialus_logo_296x200_0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433513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844813-6FE3-42DE-BD44-BB05239AD90F}" type="datetimeFigureOut">
              <a:rPr lang="en-US"/>
              <a:pPr>
                <a:defRPr/>
              </a:pPr>
              <a:t>4/6/2016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No. 2014-1-LT01-KA202-000562</a:t>
            </a: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/>
              <a:t>openprof.eu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bot_bgr_kr.gi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737100"/>
            <a:ext cx="9144000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back_full.gif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86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8"/>
          <p:cNvSpPr/>
          <p:nvPr userDrawn="1"/>
        </p:nvSpPr>
        <p:spPr>
          <a:xfrm>
            <a:off x="3124200" y="6500813"/>
            <a:ext cx="184150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ln>
                <a:solidFill>
                  <a:srgbClr val="3C3E48"/>
                </a:solidFill>
              </a:ln>
              <a:solidFill>
                <a:srgbClr val="454851"/>
              </a:solidFill>
              <a:latin typeface="Adobe Caslon Pro"/>
              <a:cs typeface="Adobe Caslon Pro"/>
            </a:endParaRPr>
          </a:p>
        </p:txBody>
      </p:sp>
      <p:sp>
        <p:nvSpPr>
          <p:cNvPr id="8" name="Rectangle 9"/>
          <p:cNvSpPr/>
          <p:nvPr userDrawn="1"/>
        </p:nvSpPr>
        <p:spPr>
          <a:xfrm>
            <a:off x="8166100" y="6453188"/>
            <a:ext cx="8001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 err="1">
                <a:solidFill>
                  <a:srgbClr val="3F404A"/>
                </a:solidFill>
                <a:latin typeface="Adobe Caslon Pro"/>
                <a:cs typeface="Adobe Caslon Pro"/>
              </a:rPr>
              <a:t>openprof.eu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9" name="Rectangle 11"/>
          <p:cNvSpPr/>
          <p:nvPr userDrawn="1"/>
        </p:nvSpPr>
        <p:spPr>
          <a:xfrm>
            <a:off x="3498850" y="6459538"/>
            <a:ext cx="24765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3F404A"/>
                </a:solidFill>
                <a:latin typeface="Adobe Caslon Pro"/>
                <a:cs typeface="Adobe Caslon Pro"/>
              </a:rPr>
              <a:t>Project No. 2014-1-LT01-KA202-000562</a:t>
            </a:r>
          </a:p>
        </p:txBody>
      </p:sp>
      <p:pic>
        <p:nvPicPr>
          <p:cNvPr id="10" name="Picture 13" descr="erasmusplus_logo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721475" y="184150"/>
            <a:ext cx="22447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4" descr="oficialus_logo_296x200_0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433513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3933" y="4800600"/>
            <a:ext cx="662862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83933" y="207245"/>
            <a:ext cx="6628624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3933" y="5367338"/>
            <a:ext cx="662862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94DB235-E9E2-4F28-8D03-BE3AB0401F03}" type="datetimeFigureOut">
              <a:rPr lang="en-US"/>
              <a:pPr>
                <a:defRPr/>
              </a:pPr>
              <a:t>4/6/2016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No. 2014-1-LT01-KA202-000562</a:t>
            </a: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/>
              <a:t>openprof.eu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gif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5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bot_bgr_kr.gif"/>
          <p:cNvPicPr>
            <a:picLocks noChangeAspect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4737100"/>
            <a:ext cx="9144000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6" descr="back_full.gif"/>
          <p:cNvPicPr>
            <a:picLocks noChangeAspect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0" y="0"/>
            <a:ext cx="9144000" cy="586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1141413" y="274638"/>
            <a:ext cx="66706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t-LT" smtClean="0"/>
              <a:t>Click to edit Master title style</a:t>
            </a:r>
            <a:endParaRPr lang="en-US" smtClean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1413" y="1600200"/>
            <a:ext cx="6670675" cy="435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2BBB5020-F67B-4765-9195-35A8E88B25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dobe Caslon Pro"/>
                <a:cs typeface="Adobe Caslon Pro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3124200" y="6500813"/>
            <a:ext cx="184150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ln>
                <a:solidFill>
                  <a:srgbClr val="3C3E48"/>
                </a:solidFill>
              </a:ln>
              <a:solidFill>
                <a:srgbClr val="454851"/>
              </a:solidFill>
              <a:latin typeface="Adobe Caslon Pro"/>
              <a:cs typeface="Adobe Caslon Pro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8166100" y="6453188"/>
            <a:ext cx="8001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 err="1">
                <a:solidFill>
                  <a:srgbClr val="3F404A"/>
                </a:solidFill>
                <a:latin typeface="Adobe Caslon Pro"/>
                <a:cs typeface="Adobe Caslon Pro"/>
              </a:rPr>
              <a:t>openprof.eu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3498850" y="6459538"/>
            <a:ext cx="24765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3F404A"/>
                </a:solidFill>
                <a:latin typeface="Adobe Caslon Pro"/>
                <a:cs typeface="Adobe Caslon Pro"/>
              </a:rPr>
              <a:t>Project No. 2014-1-LT01-KA202-000562</a:t>
            </a:r>
          </a:p>
        </p:txBody>
      </p:sp>
      <p:pic>
        <p:nvPicPr>
          <p:cNvPr id="1036" name="Picture 13" descr="erasmusplus_logo.png"/>
          <p:cNvPicPr>
            <a:picLocks noChangeAspect="1"/>
          </p:cNvPicPr>
          <p:nvPr userDrawn="1"/>
        </p:nvPicPr>
        <p:blipFill>
          <a:blip r:embed="rId17"/>
          <a:srcRect/>
          <a:stretch>
            <a:fillRect/>
          </a:stretch>
        </p:blipFill>
        <p:spPr bwMode="auto">
          <a:xfrm>
            <a:off x="6721475" y="184150"/>
            <a:ext cx="22447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4" descr="oficialus_logo_296x200_0.png"/>
          <p:cNvPicPr>
            <a:picLocks noChangeAspect="1"/>
          </p:cNvPicPr>
          <p:nvPr userDrawn="1"/>
        </p:nvPicPr>
        <p:blipFill>
          <a:blip r:embed="rId18"/>
          <a:srcRect/>
          <a:stretch>
            <a:fillRect/>
          </a:stretch>
        </p:blipFill>
        <p:spPr bwMode="auto">
          <a:xfrm>
            <a:off x="0" y="0"/>
            <a:ext cx="1433513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14" descr="EDEN_logo_kicsi"/>
          <p:cNvPicPr>
            <a:picLocks noChangeAspect="1" noChangeArrowheads="1"/>
          </p:cNvPicPr>
          <p:nvPr userDrawn="1"/>
        </p:nvPicPr>
        <p:blipFill>
          <a:blip r:embed="rId19"/>
          <a:srcRect/>
          <a:stretch>
            <a:fillRect/>
          </a:stretch>
        </p:blipFill>
        <p:spPr bwMode="auto">
          <a:xfrm>
            <a:off x="0" y="5705475"/>
            <a:ext cx="104457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60" r:id="rId12"/>
    <p:sldLayoutId id="2147483659" r:id="rId13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dobe Caslon Pro"/>
          <a:ea typeface="Adobe Caslon Pro" pitchFamily="18" charset="-18"/>
          <a:cs typeface="Adobe Caslon Pro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dobe Caslon Pro" pitchFamily="18" charset="-18"/>
          <a:ea typeface="Adobe Caslon Pro" pitchFamily="18" charset="-18"/>
          <a:cs typeface="Adobe Caslon Pro" pitchFamily="18" charset="-1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dobe Caslon Pro" pitchFamily="18" charset="-18"/>
          <a:ea typeface="Adobe Caslon Pro" pitchFamily="18" charset="-18"/>
          <a:cs typeface="Adobe Caslon Pro" pitchFamily="18" charset="-1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dobe Caslon Pro" pitchFamily="18" charset="-18"/>
          <a:ea typeface="Adobe Caslon Pro" pitchFamily="18" charset="-18"/>
          <a:cs typeface="Adobe Caslon Pro" pitchFamily="18" charset="-1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dobe Caslon Pro" pitchFamily="18" charset="-18"/>
          <a:ea typeface="Adobe Caslon Pro" pitchFamily="18" charset="-18"/>
          <a:cs typeface="Adobe Caslon Pro" pitchFamily="18" charset="-1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dobe Caslon Pro" pitchFamily="18" charset="-1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dobe Caslon Pro" pitchFamily="18" charset="-1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dobe Caslon Pro" pitchFamily="18" charset="-1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dobe Caslon Pro" pitchFamily="18" charset="-1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dobe Caslon Pro"/>
          <a:ea typeface="Adobe Caslon Pro" pitchFamily="18" charset="-18"/>
          <a:cs typeface="Adobe Caslon Pro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dobe Caslon Pro"/>
          <a:ea typeface="Adobe Caslon Pro" pitchFamily="18" charset="-18"/>
          <a:cs typeface="Adobe Caslon Pro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dobe Caslon Pro"/>
          <a:ea typeface="Adobe Caslon Pro" pitchFamily="18" charset="-18"/>
          <a:cs typeface="Adobe Caslon Pro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dobe Caslon Pro"/>
          <a:ea typeface="Adobe Caslon Pro" pitchFamily="18" charset="-18"/>
          <a:cs typeface="Adobe Caslon Pro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dobe Caslon Pro"/>
          <a:ea typeface="Adobe Caslon Pro" pitchFamily="18" charset="-18"/>
          <a:cs typeface="Adobe Caslon Pr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open.edu/openlearn/" TargetMode="External"/><Relationship Id="rId3" Type="http://schemas.openxmlformats.org/officeDocument/2006/relationships/hyperlink" Target="http://www.economicsnetwork.ac.uk/links/othertl.htm" TargetMode="External"/><Relationship Id="rId7" Type="http://schemas.openxmlformats.org/officeDocument/2006/relationships/hyperlink" Target="http://www.nln.ac.uk/" TargetMode="External"/><Relationship Id="rId2" Type="http://schemas.openxmlformats.org/officeDocument/2006/relationships/hyperlink" Target="http://www.ariadne-eu.org/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merlot.org/" TargetMode="External"/><Relationship Id="rId5" Type="http://schemas.openxmlformats.org/officeDocument/2006/relationships/hyperlink" Target="http://labspace.open.ac.uk/" TargetMode="External"/><Relationship Id="rId10" Type="http://schemas.openxmlformats.org/officeDocument/2006/relationships/hyperlink" Target="http://www.archive.org/" TargetMode="External"/><Relationship Id="rId4" Type="http://schemas.openxmlformats.org/officeDocument/2006/relationships/hyperlink" Target="http://freimore.uni-freiburg.de/" TargetMode="External"/><Relationship Id="rId9" Type="http://schemas.openxmlformats.org/officeDocument/2006/relationships/hyperlink" Target="http://oercommons.org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yakorolj.hu/" TargetMode="External"/><Relationship Id="rId2" Type="http://schemas.openxmlformats.org/officeDocument/2006/relationships/hyperlink" Target="http://opendiscoveryspace.eu/repositories" TargetMode="Externa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://www.mokk.skanzen.hu/oktatasi-segedanyagok1.html" TargetMode="External"/><Relationship Id="rId4" Type="http://schemas.openxmlformats.org/officeDocument/2006/relationships/hyperlink" Target="http://informatika.gtportal.eu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ctrTitle"/>
          </p:nvPr>
        </p:nvSpPr>
        <p:spPr>
          <a:xfrm>
            <a:off x="1141413" y="1201738"/>
            <a:ext cx="6630987" cy="2373312"/>
          </a:xfrm>
        </p:spPr>
        <p:txBody>
          <a:bodyPr/>
          <a:lstStyle/>
          <a:p>
            <a:pPr eaLnBrk="1" hangingPunct="1"/>
            <a:r>
              <a:rPr lang="en-US" smtClean="0">
                <a:latin typeface="Adobe Caslon Pro" pitchFamily="18" charset="-18"/>
              </a:rPr>
              <a:t> </a:t>
            </a:r>
            <a:r>
              <a:rPr lang="hu-HU" smtClean="0">
                <a:latin typeface="Adobe Caslon Pro" pitchFamily="18" charset="-18"/>
              </a:rPr>
              <a:t>Milyen tartalmakat lehet már most használni? </a:t>
            </a:r>
            <a:endParaRPr lang="en-US" smtClean="0">
              <a:latin typeface="Adobe Caslon Pro" pitchFamily="18" charset="-18"/>
            </a:endParaRPr>
          </a:p>
        </p:txBody>
      </p:sp>
      <p:sp>
        <p:nvSpPr>
          <p:cNvPr id="16386" name="Subtitle 2"/>
          <p:cNvSpPr>
            <a:spLocks noGrp="1"/>
          </p:cNvSpPr>
          <p:nvPr>
            <p:ph type="subTitle" idx="1"/>
          </p:nvPr>
        </p:nvSpPr>
        <p:spPr>
          <a:xfrm>
            <a:off x="1141413" y="3692525"/>
            <a:ext cx="6630987" cy="2101850"/>
          </a:xfrm>
        </p:spPr>
        <p:txBody>
          <a:bodyPr/>
          <a:lstStyle/>
          <a:p>
            <a:pPr eaLnBrk="1" hangingPunct="1"/>
            <a:r>
              <a:rPr lang="hu-HU" smtClean="0">
                <a:solidFill>
                  <a:srgbClr val="898989"/>
                </a:solidFill>
                <a:latin typeface="Adobe Caslon Pro" pitchFamily="18" charset="-18"/>
              </a:rPr>
              <a:t>Zarka Dénes</a:t>
            </a:r>
            <a:endParaRPr lang="en-US" smtClean="0">
              <a:solidFill>
                <a:srgbClr val="898989"/>
              </a:solidFill>
              <a:latin typeface="Adobe Caslon Pro" pitchFamily="18" charset="-18"/>
            </a:endParaRPr>
          </a:p>
        </p:txBody>
      </p:sp>
      <p:sp>
        <p:nvSpPr>
          <p:cNvPr id="16387" name="Text Placeholder 2"/>
          <p:cNvSpPr txBox="1">
            <a:spLocks/>
          </p:cNvSpPr>
          <p:nvPr/>
        </p:nvSpPr>
        <p:spPr bwMode="auto">
          <a:xfrm>
            <a:off x="1531938" y="190500"/>
            <a:ext cx="5233987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sz="2400">
                <a:solidFill>
                  <a:srgbClr val="898989"/>
                </a:solidFill>
                <a:latin typeface="Adobe Caslon Pro" pitchFamily="18" charset="-18"/>
              </a:rPr>
              <a:t>Open Professional Collaboration </a:t>
            </a:r>
          </a:p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sz="2400">
                <a:solidFill>
                  <a:srgbClr val="898989"/>
                </a:solidFill>
                <a:latin typeface="Adobe Caslon Pro" pitchFamily="18" charset="-18"/>
              </a:rPr>
              <a:t>for Innovation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mtClean="0">
                <a:latin typeface="Adobe Caslon Pro" pitchFamily="18" charset="-18"/>
              </a:rPr>
              <a:t>Bevezetés</a:t>
            </a:r>
            <a:endParaRPr lang="en-GB" smtClean="0">
              <a:latin typeface="Adobe Caslon Pro" pitchFamily="18" charset="-18"/>
            </a:endParaRPr>
          </a:p>
        </p:txBody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>
          <a:xfrm>
            <a:off x="1884363" y="1236663"/>
            <a:ext cx="6915150" cy="4281487"/>
          </a:xfrm>
        </p:spPr>
        <p:txBody>
          <a:bodyPr/>
          <a:lstStyle/>
          <a:p>
            <a:pPr eaLnBrk="1" hangingPunct="1"/>
            <a:r>
              <a:rPr lang="hu-HU" smtClean="0">
                <a:latin typeface="Adobe Caslon Pro" pitchFamily="18" charset="-18"/>
              </a:rPr>
              <a:t>Mi hasznunk lehet ebből a projektből?</a:t>
            </a:r>
          </a:p>
          <a:p>
            <a:pPr eaLnBrk="1" hangingPunct="1"/>
            <a:r>
              <a:rPr lang="hu-HU" smtClean="0">
                <a:latin typeface="Adobe Caslon Pro" pitchFamily="18" charset="-18"/>
              </a:rPr>
              <a:t>Hátha véletlenül… esetleg feliratozva…</a:t>
            </a:r>
          </a:p>
          <a:p>
            <a:pPr eaLnBrk="1" hangingPunct="1"/>
            <a:r>
              <a:rPr lang="hu-HU" smtClean="0">
                <a:latin typeface="Adobe Caslon Pro" pitchFamily="18" charset="-18"/>
              </a:rPr>
              <a:t>Szabadon elérhető OER anyagok </a:t>
            </a:r>
          </a:p>
          <a:p>
            <a:pPr eaLnBrk="1" hangingPunct="1"/>
            <a:r>
              <a:rPr lang="hu-HU" smtClean="0">
                <a:latin typeface="Adobe Caslon Pro" pitchFamily="18" charset="-18"/>
              </a:rPr>
              <a:t>Készülő tananyag magyarul-angolul</a:t>
            </a:r>
          </a:p>
          <a:p>
            <a:pPr eaLnBrk="1" hangingPunct="1"/>
            <a:r>
              <a:rPr lang="hu-HU" smtClean="0">
                <a:latin typeface="Adobe Caslon Pro" pitchFamily="18" charset="-18"/>
              </a:rPr>
              <a:t>http://openprof.eu/</a:t>
            </a:r>
          </a:p>
          <a:p>
            <a:pPr eaLnBrk="1" hangingPunct="1"/>
            <a:endParaRPr lang="en-GB" smtClean="0">
              <a:latin typeface="Adobe Caslon Pro" pitchFamily="18" charset="-18"/>
            </a:endParaRPr>
          </a:p>
        </p:txBody>
      </p:sp>
      <p:pic>
        <p:nvPicPr>
          <p:cNvPr id="17411" name="Picture 5" descr="ZD_bringa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1288" y="1236663"/>
            <a:ext cx="1743075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/>
          </p:nvPr>
        </p:nvSpPr>
        <p:spPr>
          <a:xfrm>
            <a:off x="533400" y="274638"/>
            <a:ext cx="7227888" cy="895350"/>
          </a:xfrm>
        </p:spPr>
        <p:txBody>
          <a:bodyPr/>
          <a:lstStyle/>
          <a:p>
            <a:r>
              <a:rPr lang="hu-HU" sz="4000" smtClean="0">
                <a:latin typeface="Adobe Caslon Pro" pitchFamily="18" charset="-18"/>
              </a:rPr>
              <a:t>Nyitott oktatási források a projektben</a:t>
            </a:r>
          </a:p>
        </p:txBody>
      </p:sp>
      <p:sp>
        <p:nvSpPr>
          <p:cNvPr id="21506" name="Rectangle 3"/>
          <p:cNvSpPr>
            <a:spLocks noGrp="1"/>
          </p:cNvSpPr>
          <p:nvPr>
            <p:ph type="body" idx="1"/>
          </p:nvPr>
        </p:nvSpPr>
        <p:spPr>
          <a:xfrm>
            <a:off x="3689350" y="1169988"/>
            <a:ext cx="5229225" cy="5392737"/>
          </a:xfrm>
        </p:spPr>
        <p:txBody>
          <a:bodyPr/>
          <a:lstStyle/>
          <a:p>
            <a:pPr lvl="1">
              <a:lnSpc>
                <a:spcPct val="80000"/>
              </a:lnSpc>
            </a:pPr>
            <a:r>
              <a:rPr lang="hu-HU" sz="1600" smtClean="0">
                <a:latin typeface="Adobe Caslon Pro" pitchFamily="18" charset="-18"/>
              </a:rPr>
              <a:t>Learing at workplace competences</a:t>
            </a:r>
          </a:p>
          <a:p>
            <a:pPr lvl="1">
              <a:lnSpc>
                <a:spcPct val="80000"/>
              </a:lnSpc>
            </a:pPr>
            <a:r>
              <a:rPr lang="hu-HU" sz="1600" smtClean="0">
                <a:latin typeface="Adobe Caslon Pro" pitchFamily="18" charset="-18"/>
              </a:rPr>
              <a:t>Brain and learning</a:t>
            </a:r>
          </a:p>
          <a:p>
            <a:pPr lvl="1">
              <a:lnSpc>
                <a:spcPct val="80000"/>
              </a:lnSpc>
            </a:pPr>
            <a:r>
              <a:rPr lang="hu-HU" sz="1600" smtClean="0">
                <a:latin typeface="Adobe Caslon Pro" pitchFamily="18" charset="-18"/>
              </a:rPr>
              <a:t>Social networking at workplace</a:t>
            </a:r>
          </a:p>
          <a:p>
            <a:pPr lvl="1">
              <a:lnSpc>
                <a:spcPct val="80000"/>
              </a:lnSpc>
            </a:pPr>
            <a:r>
              <a:rPr lang="hu-HU" sz="1600" smtClean="0">
                <a:latin typeface="Adobe Caslon Pro" pitchFamily="18" charset="-18"/>
              </a:rPr>
              <a:t>Work based learning</a:t>
            </a:r>
          </a:p>
          <a:p>
            <a:pPr lvl="1">
              <a:lnSpc>
                <a:spcPct val="80000"/>
              </a:lnSpc>
            </a:pPr>
            <a:r>
              <a:rPr lang="hu-HU" sz="1600" smtClean="0">
                <a:latin typeface="Adobe Caslon Pro" pitchFamily="18" charset="-18"/>
              </a:rPr>
              <a:t>ICT for education (HU jön…)</a:t>
            </a:r>
          </a:p>
          <a:p>
            <a:pPr lvl="1">
              <a:lnSpc>
                <a:spcPct val="80000"/>
              </a:lnSpc>
            </a:pPr>
            <a:r>
              <a:rPr lang="hu-HU" sz="1600" smtClean="0">
                <a:latin typeface="Adobe Caslon Pro" pitchFamily="18" charset="-18"/>
              </a:rPr>
              <a:t>LMS example (HU jön)</a:t>
            </a:r>
          </a:p>
          <a:p>
            <a:pPr lvl="1">
              <a:lnSpc>
                <a:spcPct val="80000"/>
              </a:lnSpc>
            </a:pPr>
            <a:r>
              <a:rPr lang="hu-HU" sz="1600" smtClean="0">
                <a:latin typeface="Adobe Caslon Pro" pitchFamily="18" charset="-18"/>
              </a:rPr>
              <a:t>Moodle userguide HU jön)</a:t>
            </a:r>
          </a:p>
          <a:p>
            <a:pPr lvl="1">
              <a:lnSpc>
                <a:spcPct val="80000"/>
              </a:lnSpc>
            </a:pPr>
            <a:r>
              <a:rPr lang="hu-HU" sz="1600" smtClean="0">
                <a:latin typeface="Adobe Caslon Pro" pitchFamily="18" charset="-18"/>
              </a:rPr>
              <a:t>Planning a project (HU jön)</a:t>
            </a:r>
          </a:p>
          <a:p>
            <a:pPr lvl="1">
              <a:lnSpc>
                <a:spcPct val="80000"/>
              </a:lnSpc>
            </a:pPr>
            <a:r>
              <a:rPr lang="hu-HU" sz="1600" smtClean="0">
                <a:latin typeface="Adobe Caslon Pro" pitchFamily="18" charset="-18"/>
              </a:rPr>
              <a:t>Awarness excercise</a:t>
            </a:r>
          </a:p>
          <a:p>
            <a:pPr lvl="1">
              <a:lnSpc>
                <a:spcPct val="80000"/>
              </a:lnSpc>
            </a:pPr>
            <a:r>
              <a:rPr lang="hu-HU" sz="1600" smtClean="0">
                <a:latin typeface="Adobe Caslon Pro" pitchFamily="18" charset="-18"/>
              </a:rPr>
              <a:t>Quiz on diversity training</a:t>
            </a:r>
          </a:p>
          <a:p>
            <a:pPr lvl="1">
              <a:lnSpc>
                <a:spcPct val="80000"/>
              </a:lnSpc>
            </a:pPr>
            <a:r>
              <a:rPr lang="hu-HU" sz="1600" smtClean="0">
                <a:latin typeface="Adobe Caslon Pro" pitchFamily="18" charset="-18"/>
              </a:rPr>
              <a:t>Dimensions of diversity</a:t>
            </a:r>
          </a:p>
          <a:p>
            <a:pPr lvl="1">
              <a:lnSpc>
                <a:spcPct val="80000"/>
              </a:lnSpc>
            </a:pPr>
            <a:r>
              <a:rPr lang="hu-HU" sz="1600" smtClean="0">
                <a:latin typeface="Adobe Caslon Pro" pitchFamily="18" charset="-18"/>
              </a:rPr>
              <a:t>Cultural discomfort</a:t>
            </a:r>
          </a:p>
          <a:p>
            <a:pPr lvl="1">
              <a:lnSpc>
                <a:spcPct val="80000"/>
              </a:lnSpc>
            </a:pPr>
            <a:r>
              <a:rPr lang="hu-HU" sz="1600" smtClean="0">
                <a:latin typeface="Adobe Caslon Pro" pitchFamily="18" charset="-18"/>
              </a:rPr>
              <a:t>Consensus</a:t>
            </a:r>
          </a:p>
          <a:p>
            <a:pPr lvl="1">
              <a:lnSpc>
                <a:spcPct val="80000"/>
              </a:lnSpc>
            </a:pPr>
            <a:r>
              <a:rPr lang="hu-HU" sz="1600" smtClean="0">
                <a:latin typeface="Adobe Caslon Pro" pitchFamily="18" charset="-18"/>
              </a:rPr>
              <a:t>Payroll</a:t>
            </a:r>
          </a:p>
          <a:p>
            <a:pPr lvl="1">
              <a:lnSpc>
                <a:spcPct val="80000"/>
              </a:lnSpc>
            </a:pPr>
            <a:r>
              <a:rPr lang="hu-HU" sz="1600" smtClean="0">
                <a:latin typeface="Adobe Caslon Pro" pitchFamily="18" charset="-18"/>
              </a:rPr>
              <a:t>Solve conflict</a:t>
            </a:r>
          </a:p>
          <a:p>
            <a:pPr lvl="1">
              <a:lnSpc>
                <a:spcPct val="80000"/>
              </a:lnSpc>
            </a:pPr>
            <a:r>
              <a:rPr lang="hu-HU" sz="1600" smtClean="0">
                <a:latin typeface="Adobe Caslon Pro" pitchFamily="18" charset="-18"/>
              </a:rPr>
              <a:t>Team management</a:t>
            </a:r>
          </a:p>
          <a:p>
            <a:pPr lvl="1">
              <a:lnSpc>
                <a:spcPct val="80000"/>
              </a:lnSpc>
            </a:pPr>
            <a:r>
              <a:rPr lang="hu-HU" sz="1600" smtClean="0">
                <a:latin typeface="Adobe Caslon Pro" pitchFamily="18" charset="-18"/>
              </a:rPr>
              <a:t>Intellectual organisation</a:t>
            </a:r>
          </a:p>
          <a:p>
            <a:pPr lvl="1">
              <a:lnSpc>
                <a:spcPct val="80000"/>
              </a:lnSpc>
            </a:pPr>
            <a:r>
              <a:rPr lang="hu-HU" sz="1600" smtClean="0">
                <a:latin typeface="Adobe Caslon Pro" pitchFamily="18" charset="-18"/>
              </a:rPr>
              <a:t>Paradigm of manager</a:t>
            </a:r>
          </a:p>
          <a:p>
            <a:pPr lvl="1">
              <a:lnSpc>
                <a:spcPct val="80000"/>
              </a:lnSpc>
            </a:pPr>
            <a:r>
              <a:rPr lang="hu-HU" sz="1600" smtClean="0">
                <a:latin typeface="Adobe Caslon Pro" pitchFamily="18" charset="-18"/>
              </a:rPr>
              <a:t>What is digital storytelling?</a:t>
            </a:r>
          </a:p>
          <a:p>
            <a:pPr lvl="1">
              <a:lnSpc>
                <a:spcPct val="80000"/>
              </a:lnSpc>
            </a:pPr>
            <a:r>
              <a:rPr lang="hu-HU" sz="1600" smtClean="0">
                <a:latin typeface="Adobe Caslon Pro" pitchFamily="18" charset="-18"/>
              </a:rPr>
              <a:t>7 element of digital storytelling</a:t>
            </a:r>
          </a:p>
        </p:txBody>
      </p:sp>
      <p:pic>
        <p:nvPicPr>
          <p:cNvPr id="21507" name="Picture 4" descr="OER_openpro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8913" y="1581150"/>
            <a:ext cx="3328987" cy="198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>
                <a:latin typeface="Adobe Caslon Pro" pitchFamily="18" charset="-18"/>
              </a:rPr>
              <a:t>Angol OER tárak</a:t>
            </a:r>
          </a:p>
        </p:txBody>
      </p:sp>
      <p:graphicFrame>
        <p:nvGraphicFramePr>
          <p:cNvPr id="39263" name="Group 351"/>
          <p:cNvGraphicFramePr>
            <a:graphicFrameLocks noGrp="1"/>
          </p:cNvGraphicFramePr>
          <p:nvPr>
            <p:ph idx="1"/>
          </p:nvPr>
        </p:nvGraphicFramePr>
        <p:xfrm>
          <a:off x="1141413" y="1600200"/>
          <a:ext cx="7840662" cy="4892675"/>
        </p:xfrm>
        <a:graphic>
          <a:graphicData uri="http://schemas.openxmlformats.org/drawingml/2006/table">
            <a:tbl>
              <a:tblPr/>
              <a:tblGrid>
                <a:gridCol w="3582987"/>
                <a:gridCol w="3205163"/>
                <a:gridCol w="1052512"/>
              </a:tblGrid>
              <a:tr h="317500">
                <a:tc>
                  <a:txBody>
                    <a:bodyPr/>
                    <a:lstStyle/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Cím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URL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Ariadne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2"/>
                        </a:rPr>
                        <a:t>http://www.ariadne-eu.org/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Economics Network Online</a:t>
                      </a:r>
                      <a:r>
                        <a:rPr kumimoji="0" 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Learning and Teaching Materials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3"/>
                        </a:rPr>
                        <a:t>http://www.economicsnetwork.ac.uk/links/othertl.htm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FREIburger Multimedia Object Repository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4"/>
                        </a:rPr>
                        <a:t>http://freimore.uni-freiburg.de/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Lab Space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5"/>
                        </a:rPr>
                        <a:t>http://labspace.open.ac.uk/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Merlot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6"/>
                        </a:rPr>
                        <a:t>http://www.merlot.org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National Learning Network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7"/>
                        </a:rPr>
                        <a:t>http://www.nln.ac.uk/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OpenLearning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8"/>
                        </a:rPr>
                        <a:t>http://www.open.edu/openlearn/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OER Commons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9"/>
                        </a:rPr>
                        <a:t>http://oercommons.org/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OER Online Archive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10"/>
                        </a:rPr>
                        <a:t>http://www.archive.org/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>
                <a:latin typeface="Adobe Caslon Pro" pitchFamily="18" charset="-18"/>
              </a:rPr>
              <a:t>További OER tárak</a:t>
            </a:r>
          </a:p>
        </p:txBody>
      </p:sp>
      <p:sp>
        <p:nvSpPr>
          <p:cNvPr id="430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mtClean="0">
                <a:latin typeface="Adobe Caslon Pro" pitchFamily="18" charset="-18"/>
              </a:rPr>
              <a:t>Open discovery space</a:t>
            </a:r>
          </a:p>
          <a:p>
            <a:r>
              <a:rPr lang="hu-HU" smtClean="0">
                <a:latin typeface="Adobe Caslon Pro" pitchFamily="18" charset="-18"/>
                <a:hlinkClick r:id="rId2"/>
              </a:rPr>
              <a:t>http://opendiscoveryspace.eu/repositories</a:t>
            </a:r>
            <a:endParaRPr lang="hu-HU" smtClean="0">
              <a:latin typeface="Adobe Caslon Pro" pitchFamily="18" charset="-18"/>
            </a:endParaRPr>
          </a:p>
          <a:p>
            <a:r>
              <a:rPr lang="hu-HU" smtClean="0">
                <a:latin typeface="Adobe Caslon Pro" pitchFamily="18" charset="-18"/>
              </a:rPr>
              <a:t>Magyarul: </a:t>
            </a:r>
          </a:p>
          <a:p>
            <a:pPr lvl="1"/>
            <a:r>
              <a:rPr lang="hu-HU" smtClean="0">
                <a:latin typeface="Adobe Caslon Pro" pitchFamily="18" charset="-18"/>
                <a:hlinkClick r:id="rId3"/>
              </a:rPr>
              <a:t>http://www.gyakorolj.hu/</a:t>
            </a:r>
            <a:endParaRPr lang="hu-HU" smtClean="0">
              <a:latin typeface="Adobe Caslon Pro" pitchFamily="18" charset="-18"/>
            </a:endParaRPr>
          </a:p>
          <a:p>
            <a:pPr lvl="1"/>
            <a:r>
              <a:rPr lang="hu-HU" smtClean="0">
                <a:latin typeface="Adobe Caslon Pro" pitchFamily="18" charset="-18"/>
                <a:hlinkClick r:id="rId4"/>
              </a:rPr>
              <a:t>http://informatika.gtportal.eu/</a:t>
            </a:r>
            <a:endParaRPr lang="hu-HU" smtClean="0">
              <a:latin typeface="Adobe Caslon Pro" pitchFamily="18" charset="-18"/>
            </a:endParaRPr>
          </a:p>
          <a:p>
            <a:pPr lvl="1"/>
            <a:r>
              <a:rPr lang="hu-HU" smtClean="0">
                <a:latin typeface="Adobe Caslon Pro" pitchFamily="18" charset="-18"/>
                <a:hlinkClick r:id="rId5"/>
              </a:rPr>
              <a:t>http://www.mokk.skanzen.hu/oktatasi-segedanyagok1.html</a:t>
            </a:r>
            <a:endParaRPr lang="hu-HU" smtClean="0">
              <a:latin typeface="Adobe Caslon Pro" pitchFamily="18" charset="-18"/>
            </a:endParaRPr>
          </a:p>
          <a:p>
            <a:endParaRPr lang="hu-HU" smtClean="0">
              <a:latin typeface="Adobe Caslon Pro" pitchFamily="18" charset="-18"/>
            </a:endParaRPr>
          </a:p>
          <a:p>
            <a:endParaRPr lang="hu-HU" smtClean="0">
              <a:latin typeface="Adobe Caslon Pro" pitchFamily="18" charset="-1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>
                <a:latin typeface="Adobe Caslon Pro" pitchFamily="18" charset="-18"/>
              </a:rPr>
              <a:t>Amit mi fejlesztünk</a:t>
            </a:r>
          </a:p>
        </p:txBody>
      </p:sp>
      <p:sp>
        <p:nvSpPr>
          <p:cNvPr id="4403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mtClean="0">
                <a:latin typeface="Adobe Caslon Pro" pitchFamily="18" charset="-18"/>
              </a:rPr>
              <a:t>Egy két modulból álló rövid anyag (20 óra)</a:t>
            </a:r>
          </a:p>
          <a:p>
            <a:r>
              <a:rPr lang="hu-HU" smtClean="0">
                <a:latin typeface="Adobe Caslon Pro" pitchFamily="18" charset="-18"/>
              </a:rPr>
              <a:t>ICT for virtual mobility vagyis: </a:t>
            </a:r>
          </a:p>
          <a:p>
            <a:r>
              <a:rPr lang="hu-HU" smtClean="0">
                <a:latin typeface="Adobe Caslon Pro" pitchFamily="18" charset="-18"/>
              </a:rPr>
              <a:t>On-line mobilitási útmutató - Tervezés és menedzsment IKT támogatással</a:t>
            </a:r>
          </a:p>
          <a:p>
            <a:r>
              <a:rPr lang="hu-HU" smtClean="0">
                <a:latin typeface="Adobe Caslon Pro" pitchFamily="18" charset="-18"/>
              </a:rPr>
              <a:t>IKT eszközök a mobilitásban és oktatásban</a:t>
            </a:r>
          </a:p>
          <a:p>
            <a:endParaRPr lang="hu-HU" smtClean="0">
              <a:latin typeface="Adobe Caslon Pro" pitchFamily="18" charset="-1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>
                <a:latin typeface="Adobe Caslon Pro" pitchFamily="18" charset="-18"/>
              </a:rPr>
              <a:t>Amit kérünk</a:t>
            </a:r>
          </a:p>
        </p:txBody>
      </p:sp>
      <p:sp>
        <p:nvSpPr>
          <p:cNvPr id="4505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hu-HU" sz="2800" smtClean="0">
                <a:latin typeface="Adobe Caslon Pro" pitchFamily="18" charset="-18"/>
              </a:rPr>
              <a:t>A teljesen on-line kurzus kipróbálását magyarul, vagy angolul.</a:t>
            </a:r>
          </a:p>
          <a:p>
            <a:pPr>
              <a:lnSpc>
                <a:spcPct val="80000"/>
              </a:lnSpc>
            </a:pPr>
            <a:r>
              <a:rPr lang="hu-HU" sz="2800" smtClean="0">
                <a:latin typeface="Adobe Caslon Pro" pitchFamily="18" charset="-18"/>
              </a:rPr>
              <a:t>Nincs vizsga, teljesen on-line, némi gyakorlattal akár néhány óra alatt is elsajátítható</a:t>
            </a:r>
          </a:p>
          <a:p>
            <a:pPr>
              <a:lnSpc>
                <a:spcPct val="80000"/>
              </a:lnSpc>
            </a:pPr>
            <a:r>
              <a:rPr lang="hu-HU" sz="2800" smtClean="0">
                <a:latin typeface="Adobe Caslon Pro" pitchFamily="18" charset="-18"/>
              </a:rPr>
              <a:t>Nem kell tutor, de jó, ha van mentor. Aki készít mobilitási projekt tervet és feltölti, annak átnézem és visszajelzek a GTK oktatók körében</a:t>
            </a:r>
          </a:p>
          <a:p>
            <a:pPr>
              <a:lnSpc>
                <a:spcPct val="80000"/>
              </a:lnSpc>
            </a:pPr>
            <a:r>
              <a:rPr lang="hu-HU" sz="2800" smtClean="0">
                <a:latin typeface="Adobe Caslon Pro" pitchFamily="18" charset="-18"/>
              </a:rPr>
              <a:t>Amit kérünk: Jelentkezés, bejelentkezés, és értékelés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 smtClean="0">
              <a:latin typeface="Adobe Caslon Pro" pitchFamily="18" charset="-18"/>
            </a:endParaRPr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hu-HU" sz="4800" smtClean="0">
                <a:latin typeface="Adobe Caslon Pro" pitchFamily="18" charset="-18"/>
              </a:rPr>
              <a:t>Köszönöm a figyelmet!</a:t>
            </a:r>
          </a:p>
          <a:p>
            <a:pPr algn="ctr">
              <a:buFont typeface="Arial" charset="0"/>
              <a:buNone/>
            </a:pPr>
            <a:r>
              <a:rPr lang="hu-HU" smtClean="0">
                <a:latin typeface="Adobe Caslon Pro" pitchFamily="18" charset="-18"/>
              </a:rPr>
              <a:t>http://openprof.eu/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840</TotalTime>
  <Words>249</Words>
  <Application>Microsoft Macintosh PowerPoint</Application>
  <PresentationFormat>On-screen Show (4:3)</PresentationFormat>
  <Paragraphs>71</Paragraphs>
  <Slides>8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Tervezősablon</vt:lpstr>
      </vt:variant>
      <vt:variant>
        <vt:i4>11</vt:i4>
      </vt:variant>
      <vt:variant>
        <vt:lpstr>Diacímek</vt:lpstr>
      </vt:variant>
      <vt:variant>
        <vt:i4>8</vt:i4>
      </vt:variant>
    </vt:vector>
  </HeadingPairs>
  <TitlesOfParts>
    <vt:vector size="22" baseType="lpstr">
      <vt:lpstr>Arial</vt:lpstr>
      <vt:lpstr>Adobe Caslon Pro</vt:lpstr>
      <vt:lpstr>Calibri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 Milyen tartalmakat lehet már most használni? </vt:lpstr>
      <vt:lpstr>Bevezetés</vt:lpstr>
      <vt:lpstr>Nyitott oktatási források a projektben</vt:lpstr>
      <vt:lpstr>Angol OER tárak</vt:lpstr>
      <vt:lpstr>További OER tárak</vt:lpstr>
      <vt:lpstr>Amit mi fejlesztünk</vt:lpstr>
      <vt:lpstr>Amit kérünk</vt:lpstr>
      <vt:lpstr>8. dia</vt:lpstr>
    </vt:vector>
  </TitlesOfParts>
  <Company>Vytauto Didžiojo universitetas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Danutė Pranckutė</dc:creator>
  <cp:lastModifiedBy>Zarka Dénes</cp:lastModifiedBy>
  <cp:revision>28</cp:revision>
  <dcterms:created xsi:type="dcterms:W3CDTF">2015-01-05T11:41:52Z</dcterms:created>
  <dcterms:modified xsi:type="dcterms:W3CDTF">2016-04-06T08:52:27Z</dcterms:modified>
</cp:coreProperties>
</file>