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4"/>
  </p:handoutMasterIdLst>
  <p:sldIdLst>
    <p:sldId id="260" r:id="rId2"/>
    <p:sldId id="261" r:id="rId3"/>
    <p:sldId id="264" r:id="rId4"/>
    <p:sldId id="266" r:id="rId5"/>
    <p:sldId id="267" r:id="rId6"/>
    <p:sldId id="263" r:id="rId7"/>
    <p:sldId id="265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851"/>
    <a:srgbClr val="3C3E48"/>
    <a:srgbClr val="3F404A"/>
    <a:srgbClr val="E9E9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9BA87C-F70D-45A4-9568-5217D6368248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0143B9-67D0-4E1D-838F-614BFCD47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F576E-E1DB-48D7-B718-DA1A1305C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B4CC0C-DBAE-429E-90C4-EAA3EE9D7B72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A933AA-A1E7-4AD1-8A2F-1B8A2F738407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  <a:endParaRPr lang="en-US">
              <a:latin typeface="+mn-lt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74638"/>
            <a:ext cx="6670675" cy="1143000"/>
          </a:xfrm>
        </p:spPr>
        <p:txBody>
          <a:bodyPr/>
          <a:lstStyle/>
          <a:p>
            <a:r>
              <a:rPr lang="hu-HU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600200"/>
            <a:ext cx="6670675" cy="4354513"/>
          </a:xfrm>
        </p:spPr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78365-7CF6-4471-99A4-6060223B1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74638"/>
            <a:ext cx="6670675" cy="1143000"/>
          </a:xfrm>
        </p:spPr>
        <p:txBody>
          <a:bodyPr/>
          <a:lstStyle/>
          <a:p>
            <a:r>
              <a:rPr lang="hu-HU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600200"/>
            <a:ext cx="6670675" cy="435451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7D438-93F5-4C66-BCF0-6E878B11C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C1BA0D-37BA-48F0-9230-2E6EE1E5DDDF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9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9F94E4-FFF5-4210-967D-57BDDC00AD90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D7FFFE-FD54-4E74-8542-86C021E8E2FC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1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2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627D73-37B3-443C-8AD5-045ECF40B21D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8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369BFC-E385-4094-91F7-E80BD8CE9318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5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6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7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489549-CF45-4563-86AE-4891216B94F8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B0012C-615E-4AAE-AB34-EBF9A47343C7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bot_bgr_kr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ck_full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8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" name="Picture 13" descr="erasmusplus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oficialus_logo_296x200_0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52F39F-C687-40D2-9870-4D51E8CDE2B9}" type="datetimeFigureOut">
              <a:rPr lang="en-US"/>
              <a:pPr>
                <a:defRPr/>
              </a:pPr>
              <a:t>4/7/2016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No. 2014-1-LT01-KA202-000562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openprof.eu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ot_bgr_kr.gif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47371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 descr="back_full.gif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1141413" y="274638"/>
            <a:ext cx="6670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Click to edit Master title style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1600200"/>
            <a:ext cx="6670675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F6942896-4D92-4179-B294-71625E3AC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813"/>
            <a:ext cx="1841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100" y="6453188"/>
            <a:ext cx="8001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850" y="6459538"/>
            <a:ext cx="2476500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</a:p>
        </p:txBody>
      </p:sp>
      <p:pic>
        <p:nvPicPr>
          <p:cNvPr id="1036" name="Picture 13" descr="erasmusplus_logo.png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6721475" y="184150"/>
            <a:ext cx="2244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4" descr="oficialus_logo_296x200_0.png"/>
          <p:cNvPicPr>
            <a:picLocks noChangeAspect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1433513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EDEN_logo_kicsi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5705475"/>
            <a:ext cx="10445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  <a:ea typeface="Adobe Caslon Pro" pitchFamily="18" charset="-18"/>
          <a:cs typeface="Adobe Caslon Pro" pitchFamily="18" charset="-1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obe Caslon Pro" pitchFamily="18" charset="-1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dobe Caslon Pro"/>
          <a:ea typeface="Adobe Caslon Pro" pitchFamily="18" charset="-18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c.vdu.lt/v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1141413" y="1201738"/>
            <a:ext cx="6630987" cy="2373312"/>
          </a:xfrm>
        </p:spPr>
        <p:txBody>
          <a:bodyPr/>
          <a:lstStyle/>
          <a:p>
            <a:pPr eaLnBrk="1" hangingPunct="1"/>
            <a:r>
              <a:rPr lang="en-US" smtClean="0">
                <a:latin typeface="Adobe Caslon Pro" pitchFamily="18" charset="-18"/>
                <a:cs typeface="Adobe Caslon Pro" pitchFamily="18" charset="-18"/>
              </a:rPr>
              <a:t> </a:t>
            </a: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Mivel lehet szabadon tartalmakat fejleszteni? </a:t>
            </a:r>
            <a:endParaRPr lang="en-US" smtClean="0">
              <a:latin typeface="Adobe Caslon Pro" pitchFamily="18" charset="-18"/>
              <a:cs typeface="Adobe Caslon Pro" pitchFamily="18" charset="-18"/>
            </a:endParaRP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141413" y="3692525"/>
            <a:ext cx="6630987" cy="2101850"/>
          </a:xfrm>
        </p:spPr>
        <p:txBody>
          <a:bodyPr/>
          <a:lstStyle/>
          <a:p>
            <a:pPr eaLnBrk="1" hangingPunct="1"/>
            <a:r>
              <a:rPr lang="hu-HU" smtClean="0">
                <a:solidFill>
                  <a:srgbClr val="898989"/>
                </a:solidFill>
                <a:latin typeface="Adobe Caslon Pro" pitchFamily="18" charset="-18"/>
                <a:cs typeface="Adobe Caslon Pro" pitchFamily="18" charset="-18"/>
              </a:rPr>
              <a:t>Zarka Dénes</a:t>
            </a:r>
          </a:p>
          <a:p>
            <a:pPr eaLnBrk="1" hangingPunct="1"/>
            <a:r>
              <a:rPr lang="hu-HU" smtClean="0">
                <a:solidFill>
                  <a:schemeClr val="tx1"/>
                </a:solidFill>
                <a:latin typeface="Adobe Caslon Pro" pitchFamily="18" charset="-18"/>
                <a:cs typeface="Adobe Caslon Pro" pitchFamily="18" charset="-18"/>
                <a:hlinkClick r:id="rId2"/>
              </a:rPr>
              <a:t>https://ac.vdu.lt/vm</a:t>
            </a:r>
            <a:endParaRPr lang="en-US" smtClean="0">
              <a:solidFill>
                <a:schemeClr val="tx1"/>
              </a:solidFill>
              <a:latin typeface="Adobe Caslon Pro" pitchFamily="18" charset="-18"/>
              <a:cs typeface="Adobe Caslon Pro" pitchFamily="18" charset="-18"/>
            </a:endParaRPr>
          </a:p>
        </p:txBody>
      </p:sp>
      <p:sp>
        <p:nvSpPr>
          <p:cNvPr id="16387" name="Text Placeholder 2"/>
          <p:cNvSpPr txBox="1">
            <a:spLocks/>
          </p:cNvSpPr>
          <p:nvPr/>
        </p:nvSpPr>
        <p:spPr bwMode="auto">
          <a:xfrm>
            <a:off x="1531938" y="190500"/>
            <a:ext cx="5233987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400">
                <a:solidFill>
                  <a:srgbClr val="898989"/>
                </a:solidFill>
                <a:latin typeface="Adobe Caslon Pro" pitchFamily="18" charset="-18"/>
              </a:rPr>
              <a:t>Open Professional Collaboration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400">
                <a:solidFill>
                  <a:srgbClr val="898989"/>
                </a:solidFill>
                <a:latin typeface="Adobe Caslon Pro" pitchFamily="18" charset="-18"/>
              </a:rPr>
              <a:t>for Innovation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Mire lehet jó a videó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Csoportmunka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Projekt munka, vagy annak dokumentálása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Virtuális csoportok bemutatkozása, csoportos videó szerkesztés, feliratozás, többnyelvű anyagok közös elkészítése gyorsan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Kísérletek rögzítése, megfigyelése, értékelése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smtClean="0">
                <a:latin typeface="Adobe Caslon Pro" pitchFamily="18" charset="-18"/>
                <a:cs typeface="Adobe Caslon Pro" pitchFamily="18" charset="-18"/>
              </a:rPr>
              <a:t>Hogyan lehet technikailag felasználni?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141413" y="1417638"/>
            <a:ext cx="6670675" cy="4972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sz="2000" smtClean="0">
                <a:latin typeface="Adobe Caslon Pro" pitchFamily="18" charset="-18"/>
                <a:cs typeface="Adobe Caslon Pro" pitchFamily="18" charset="-18"/>
              </a:rPr>
              <a:t>Moodle: Bármelyik tananyag elem linkje lehet</a:t>
            </a:r>
          </a:p>
          <a:p>
            <a:pPr>
              <a:lnSpc>
                <a:spcPct val="80000"/>
              </a:lnSpc>
            </a:pPr>
            <a:r>
              <a:rPr lang="hu-HU" sz="2000" smtClean="0">
                <a:latin typeface="Adobe Caslon Pro" pitchFamily="18" charset="-18"/>
                <a:cs typeface="Adobe Caslon Pro" pitchFamily="18" charset="-18"/>
              </a:rPr>
              <a:t>http://edu-inno.moodle.appi.bme.hu/course/view.php?id=3</a:t>
            </a:r>
          </a:p>
          <a:p>
            <a:pPr>
              <a:lnSpc>
                <a:spcPct val="80000"/>
              </a:lnSpc>
            </a:pPr>
            <a:r>
              <a:rPr lang="hu-HU" sz="2000" smtClean="0">
                <a:latin typeface="Adobe Caslon Pro" pitchFamily="18" charset="-18"/>
                <a:cs typeface="Adobe Caslon Pro" pitchFamily="18" charset="-18"/>
              </a:rPr>
              <a:t>Videó állomány feltölthető, és moodle-ből lejátszható (ha zárt, vagy fontos, hogy ne tűnjön el)</a:t>
            </a:r>
          </a:p>
          <a:p>
            <a:pPr>
              <a:lnSpc>
                <a:spcPct val="80000"/>
              </a:lnSpc>
            </a:pPr>
            <a:r>
              <a:rPr lang="hu-HU" sz="2000" smtClean="0">
                <a:latin typeface="Adobe Caslon Pro" pitchFamily="18" charset="-18"/>
                <a:cs typeface="Adobe Caslon Pro" pitchFamily="18" charset="-18"/>
              </a:rPr>
              <a:t>Lényegében minden tevékenységbe vagy tananyag eszközbe be lehet szúrni Moodle mediumot (videó vagy hang) akár teszt is.</a:t>
            </a:r>
          </a:p>
          <a:p>
            <a:pPr>
              <a:lnSpc>
                <a:spcPct val="80000"/>
              </a:lnSpc>
            </a:pPr>
            <a:r>
              <a:rPr lang="hu-HU" sz="2000" smtClean="0">
                <a:latin typeface="Adobe Caslon Pro" pitchFamily="18" charset="-18"/>
                <a:cs typeface="Adobe Caslon Pro" pitchFamily="18" charset="-18"/>
              </a:rPr>
              <a:t>Van egy Big Blue Button nevű videokonferencia eszköz, amivel akár kis előadás is felvehető, és a felvétel közzétehető</a:t>
            </a:r>
          </a:p>
          <a:p>
            <a:pPr>
              <a:lnSpc>
                <a:spcPct val="80000"/>
              </a:lnSpc>
            </a:pPr>
            <a:r>
              <a:rPr lang="hu-HU" sz="2000" smtClean="0">
                <a:latin typeface="Adobe Caslon Pro" pitchFamily="18" charset="-18"/>
                <a:cs typeface="Adobe Caslon Pro" pitchFamily="18" charset="-18"/>
              </a:rPr>
              <a:t>Természetesen a moodle-n kívül is portálról vagy más helyről (Facebook zárt csoport) lehet megosztani egy videó alkalmazást (Youtube, wevideo)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smtClean="0">
              <a:latin typeface="Adobe Caslon Pro" pitchFamily="18" charset="-18"/>
              <a:cs typeface="Adobe Caslon Pro" pitchFamily="18" charset="-18"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hu-HU" sz="4800" smtClean="0">
                <a:latin typeface="Adobe Caslon Pro" pitchFamily="18" charset="-18"/>
                <a:cs typeface="Adobe Caslon Pro" pitchFamily="18" charset="-18"/>
              </a:rPr>
              <a:t>Köszönöm a figyelmet!</a:t>
            </a:r>
          </a:p>
          <a:p>
            <a:pPr algn="ctr">
              <a:buFont typeface="Arial" charset="0"/>
              <a:buNone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http://openprof.eu/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Bevezetés</a:t>
            </a:r>
            <a:endParaRPr lang="en-GB" smtClean="0">
              <a:latin typeface="Adobe Caslon Pro" pitchFamily="18" charset="-18"/>
              <a:cs typeface="Adobe Caslon Pro" pitchFamily="18" charset="-18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1884363" y="1236663"/>
            <a:ext cx="6915150" cy="4281487"/>
          </a:xfrm>
        </p:spPr>
        <p:txBody>
          <a:bodyPr/>
          <a:lstStyle/>
          <a:p>
            <a:pPr eaLnBrk="1" hangingPunct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Miért érdekes ez a projekt?</a:t>
            </a:r>
          </a:p>
          <a:p>
            <a:pPr eaLnBrk="1" hangingPunct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Szabadon elérhető módszertani anyagok</a:t>
            </a:r>
          </a:p>
          <a:p>
            <a:pPr eaLnBrk="1" hangingPunct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Szabadon elérhető OER anyagok </a:t>
            </a:r>
          </a:p>
          <a:p>
            <a:pPr eaLnBrk="1" hangingPunct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Példa a felhasználásra</a:t>
            </a:r>
          </a:p>
          <a:p>
            <a:pPr eaLnBrk="1" hangingPunct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http://openprof.eu/</a:t>
            </a:r>
          </a:p>
          <a:p>
            <a:pPr eaLnBrk="1" hangingPunct="1"/>
            <a:endParaRPr lang="en-GB" smtClean="0">
              <a:latin typeface="Adobe Caslon Pro" pitchFamily="18" charset="-18"/>
              <a:cs typeface="Adobe Caslon Pro" pitchFamily="18" charset="-18"/>
            </a:endParaRPr>
          </a:p>
        </p:txBody>
      </p:sp>
      <p:pic>
        <p:nvPicPr>
          <p:cNvPr id="17411" name="Picture 5" descr="ZD_brin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8" y="1236663"/>
            <a:ext cx="17430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Módszertani anyagok 1.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OER (nyitott oktatási források) és a fenntartható modellek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 nyitott oktatás megismerése és jellemzői (Open acces -&gt; Open content)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OER keresése, kiválasztása, használata és újrahasznosítása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Az OER fenntartható modelljei (még nem igazán van)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Módszertani anyagok 2.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IKT eszközök az OER fejlesztéséhez és adaptálásához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Az IKT eszközök kiválasztásának és használatának szempontjai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Az IKT eszközök kiválasztása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Az IKT eszközök szerzői jogainak rendezése Creative Commons szervezeten keresztül. (Artisjus is lehet)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Módszertani anyagok 3.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Innovatív kurrikulum tervezés munka alapú tanuláshoz (feladat, tevékenység)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Az innovatív kurrikulumok jellemzői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 munka alapú kurrikulum tervezése (instrukció tervezés)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 munka alapú tanulás értékelése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Nyitott oktatási források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5303838" y="1169988"/>
            <a:ext cx="3614737" cy="5102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sz="2800" b="1" smtClean="0">
                <a:latin typeface="Adobe Caslon Pro" pitchFamily="18" charset="-18"/>
                <a:cs typeface="Adobe Caslon Pro" pitchFamily="18" charset="-18"/>
              </a:rPr>
              <a:t>A partnerség 24 angol forrást készített</a:t>
            </a:r>
            <a:endParaRPr lang="hu-HU" sz="2800" smtClean="0">
              <a:latin typeface="Adobe Caslon Pro" pitchFamily="18" charset="-18"/>
              <a:cs typeface="Adobe Caslon Pro" pitchFamily="18" charset="-18"/>
            </a:endParaRPr>
          </a:p>
          <a:p>
            <a:pPr>
              <a:lnSpc>
                <a:spcPct val="90000"/>
              </a:lnSpc>
            </a:pPr>
            <a:r>
              <a:rPr lang="hu-HU" sz="2800" smtClean="0">
                <a:latin typeface="Adobe Caslon Pro" pitchFamily="18" charset="-18"/>
                <a:cs typeface="Adobe Caslon Pro" pitchFamily="18" charset="-18"/>
              </a:rPr>
              <a:t>A partnerség 24 nemzeti nyelvű forrást fog készíteni (fordítani)</a:t>
            </a:r>
          </a:p>
          <a:p>
            <a:pPr>
              <a:lnSpc>
                <a:spcPct val="90000"/>
              </a:lnSpc>
            </a:pPr>
            <a:r>
              <a:rPr lang="hu-HU" sz="2800" smtClean="0">
                <a:latin typeface="Adobe Caslon Pro" pitchFamily="18" charset="-18"/>
                <a:cs typeface="Adobe Caslon Pro" pitchFamily="18" charset="-18"/>
              </a:rPr>
              <a:t>Példák: hogy működik az agy tanulás közben?</a:t>
            </a:r>
          </a:p>
          <a:p>
            <a:pPr>
              <a:lnSpc>
                <a:spcPct val="90000"/>
              </a:lnSpc>
            </a:pPr>
            <a:r>
              <a:rPr lang="hu-HU" sz="2800" smtClean="0">
                <a:latin typeface="Adobe Caslon Pro" pitchFamily="18" charset="-18"/>
                <a:cs typeface="Adobe Caslon Pro" pitchFamily="18" charset="-18"/>
              </a:rPr>
              <a:t>Felhasználható, szerkeszthető</a:t>
            </a:r>
          </a:p>
        </p:txBody>
      </p:sp>
      <p:pic>
        <p:nvPicPr>
          <p:cNvPr id="21507" name="Picture 4" descr="OER_open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913" y="1581150"/>
            <a:ext cx="511492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Példa: Videó használata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3148013" y="1173163"/>
            <a:ext cx="5756275" cy="518477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2. kurzus: 2.1.4. IKT eszközök a videó/audió készítéshez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Wevideo: idővonalon vágás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Amara: feliratozó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Szempontok a választáshoz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Tutorialok bekötve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Saját választás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u-HU" smtClean="0">
                <a:latin typeface="Adobe Caslon Pro" pitchFamily="18" charset="-18"/>
                <a:cs typeface="Adobe Caslon Pro" pitchFamily="18" charset="-18"/>
              </a:rPr>
              <a:t>BME tapasztalat: ha biztosan kell, és többször, rögtön fizetős szoftver</a:t>
            </a:r>
          </a:p>
        </p:txBody>
      </p:sp>
      <p:pic>
        <p:nvPicPr>
          <p:cNvPr id="22531" name="Picture 4" descr="wevideo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488" y="2185988"/>
            <a:ext cx="28194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ama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88" y="3079750"/>
            <a:ext cx="2665412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Mire lehet jó a videó?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800" smtClean="0">
                <a:latin typeface="Adobe Caslon Pro" pitchFamily="18" charset="-18"/>
                <a:cs typeface="Adobe Caslon Pro" pitchFamily="18" charset="-18"/>
              </a:rPr>
              <a:t>Tanár</a:t>
            </a:r>
          </a:p>
          <a:p>
            <a:pPr lvl="1"/>
            <a:r>
              <a:rPr lang="hu-HU" sz="2400" smtClean="0">
                <a:latin typeface="Adobe Caslon Pro" pitchFamily="18" charset="-18"/>
                <a:cs typeface="Adobe Caslon Pro" pitchFamily="18" charset="-18"/>
              </a:rPr>
              <a:t>Tantárgyi bemutatkozás</a:t>
            </a:r>
          </a:p>
          <a:p>
            <a:pPr lvl="1"/>
            <a:r>
              <a:rPr lang="hu-HU" sz="2400" smtClean="0">
                <a:latin typeface="Adobe Caslon Pro" pitchFamily="18" charset="-18"/>
                <a:cs typeface="Adobe Caslon Pro" pitchFamily="18" charset="-18"/>
              </a:rPr>
              <a:t>Ízelítő a kurzus elején, bemutatkozás</a:t>
            </a:r>
          </a:p>
          <a:p>
            <a:pPr lvl="1"/>
            <a:r>
              <a:rPr lang="hu-HU" sz="2400" smtClean="0">
                <a:latin typeface="Adobe Caslon Pro" pitchFamily="18" charset="-18"/>
                <a:cs typeface="Adobe Caslon Pro" pitchFamily="18" charset="-18"/>
              </a:rPr>
              <a:t>Összefogaló a végén, változások</a:t>
            </a:r>
          </a:p>
          <a:p>
            <a:pPr lvl="1"/>
            <a:r>
              <a:rPr lang="hu-HU" sz="2400" smtClean="0">
                <a:latin typeface="Adobe Caslon Pro" pitchFamily="18" charset="-18"/>
                <a:cs typeface="Adobe Caslon Pro" pitchFamily="18" charset="-18"/>
              </a:rPr>
              <a:t>Ábrák, grafikák jelenségek narratív magyarázata (akár időhiány tananyagfejleszésben)</a:t>
            </a:r>
          </a:p>
          <a:p>
            <a:pPr lvl="1"/>
            <a:r>
              <a:rPr lang="hu-HU" sz="2400" smtClean="0">
                <a:latin typeface="Adobe Caslon Pro" pitchFamily="18" charset="-18"/>
                <a:cs typeface="Adobe Caslon Pro" pitchFamily="18" charset="-18"/>
              </a:rPr>
              <a:t>Hangosított diasor (fontos részek)</a:t>
            </a:r>
          </a:p>
          <a:p>
            <a:pPr lvl="1"/>
            <a:r>
              <a:rPr lang="hu-HU" sz="2400" smtClean="0">
                <a:latin typeface="Adobe Caslon Pro" pitchFamily="18" charset="-18"/>
                <a:cs typeface="Adobe Caslon Pro" pitchFamily="18" charset="-18"/>
              </a:rPr>
              <a:t>Mások által készített anyagok magyar felirattal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Mire lehet jó a videó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dobe Caslon Pro" pitchFamily="18" charset="-18"/>
                <a:cs typeface="Adobe Caslon Pro" pitchFamily="18" charset="-18"/>
              </a:rPr>
              <a:t>Hallgatói aktivitás: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Hallgatói bemutatkozás, élő profil, később sokmindenbe beépíthető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Egyéni projekt munka gyanánt, másoknak is elérhetően (esettanulmány)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Egyéni munka dokumentálása (folyamatról) akár állóképekkel</a:t>
            </a:r>
          </a:p>
          <a:p>
            <a:pPr lvl="1"/>
            <a:r>
              <a:rPr lang="hu-HU" smtClean="0">
                <a:latin typeface="Adobe Caslon Pro" pitchFamily="18" charset="-18"/>
                <a:cs typeface="Adobe Caslon Pro" pitchFamily="18" charset="-18"/>
              </a:rPr>
              <a:t>Kutatási beszámoló (melléklet)</a:t>
            </a:r>
          </a:p>
          <a:p>
            <a:pPr lvl="1"/>
            <a:endParaRPr lang="hu-HU" smtClean="0">
              <a:latin typeface="Adobe Caslon Pro" pitchFamily="18" charset="-18"/>
              <a:cs typeface="Adobe Caslon Pro" pitchFamily="18" charset="-1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367</Words>
  <Application>Microsoft Macintosh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Tervezősablon</vt:lpstr>
      </vt:variant>
      <vt:variant>
        <vt:i4>11</vt:i4>
      </vt:variant>
      <vt:variant>
        <vt:lpstr>Diacímek</vt:lpstr>
      </vt:variant>
      <vt:variant>
        <vt:i4>12</vt:i4>
      </vt:variant>
    </vt:vector>
  </HeadingPairs>
  <TitlesOfParts>
    <vt:vector size="26" baseType="lpstr">
      <vt:lpstr>Arial</vt:lpstr>
      <vt:lpstr>Adobe Caslon Pro</vt:lpstr>
      <vt:lpstr>Calibri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 Mivel lehet szabadon tartalmakat fejleszteni? </vt:lpstr>
      <vt:lpstr>Bevezetés</vt:lpstr>
      <vt:lpstr>Módszertani anyagok 1.</vt:lpstr>
      <vt:lpstr>Módszertani anyagok 2.</vt:lpstr>
      <vt:lpstr>Módszertani anyagok 3.</vt:lpstr>
      <vt:lpstr>Nyitott oktatási források</vt:lpstr>
      <vt:lpstr>Példa: Videó használata</vt:lpstr>
      <vt:lpstr>Mire lehet jó a videó?</vt:lpstr>
      <vt:lpstr>Mire lehet jó a videó</vt:lpstr>
      <vt:lpstr>Mire lehet jó a videó</vt:lpstr>
      <vt:lpstr>Hogyan lehet technikailag felasználni?</vt:lpstr>
      <vt:lpstr>12. dia</vt:lpstr>
    </vt:vector>
  </TitlesOfParts>
  <Company>Vytauto Didžiojo universitetas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Zarka Dénes</cp:lastModifiedBy>
  <cp:revision>27</cp:revision>
  <dcterms:created xsi:type="dcterms:W3CDTF">2015-01-05T11:41:52Z</dcterms:created>
  <dcterms:modified xsi:type="dcterms:W3CDTF">2016-04-07T07:48:16Z</dcterms:modified>
</cp:coreProperties>
</file>