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0" r:id="rId2"/>
    <p:sldId id="261" r:id="rId3"/>
    <p:sldId id="259" r:id="rId4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9B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6" autoAdjust="0"/>
    <p:restoredTop sz="94607" autoAdjust="0"/>
  </p:normalViewPr>
  <p:slideViewPr>
    <p:cSldViewPr snapToGrid="0" snapToObjects="1">
      <p:cViewPr varScale="1">
        <p:scale>
          <a:sx n="116" d="100"/>
          <a:sy n="116" d="100"/>
        </p:scale>
        <p:origin x="-114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AB905-43A4-4934-8893-D4A8E7A6C4DF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374ED-8D0A-405E-8032-D833CE83A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31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374ED-8D0A-405E-8032-D833CE83A3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26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374ED-8D0A-405E-8032-D833CE83A3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468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374ED-8D0A-405E-8032-D833CE83A3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42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679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  <a:endParaRPr lang="en-US" dirty="0" smtClean="0"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ot_bgr_kr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856"/>
            <a:ext cx="9144000" cy="2121144"/>
          </a:xfrm>
          <a:prstGeom prst="rect">
            <a:avLst/>
          </a:prstGeom>
        </p:spPr>
      </p:pic>
      <p:pic>
        <p:nvPicPr>
          <p:cNvPr id="7" name="Picture 6" descr="back_full.g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613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274638"/>
            <a:ext cx="66705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B97CC-CD2A-7046-B1C6-48812DBF7666}" type="datetimeFigureOut">
              <a:rPr lang="en-US" smtClean="0"/>
              <a:t>11/23/2015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166636" y="6452587"/>
            <a:ext cx="8002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498061" y="6459865"/>
            <a:ext cx="24777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122" y="184478"/>
            <a:ext cx="2245734" cy="494342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434138" cy="9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 smtClean="0"/>
              <a:t>OER – </a:t>
            </a:r>
            <a:r>
              <a:rPr lang="lt-LT" dirty="0" err="1" smtClean="0"/>
              <a:t>Work</a:t>
            </a:r>
            <a:r>
              <a:rPr lang="lt-LT" dirty="0" smtClean="0"/>
              <a:t> </a:t>
            </a:r>
            <a:r>
              <a:rPr lang="lt-LT" dirty="0" err="1" smtClean="0"/>
              <a:t>based</a:t>
            </a:r>
            <a:r>
              <a:rPr lang="lt-LT" dirty="0" smtClean="0"/>
              <a:t> </a:t>
            </a:r>
            <a:r>
              <a:rPr lang="lt-LT" dirty="0" err="1" smtClean="0"/>
              <a:t>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LieDM</a:t>
            </a:r>
            <a:r>
              <a:rPr lang="en-US" dirty="0"/>
              <a:t> Association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234469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896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838911" y="2632618"/>
            <a:ext cx="3100552" cy="117089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 smtClean="0"/>
          </a:p>
          <a:p>
            <a:pPr algn="ctr"/>
            <a:endParaRPr lang="lt-LT" dirty="0" smtClean="0"/>
          </a:p>
          <a:p>
            <a:pPr algn="ctr"/>
            <a:r>
              <a:rPr lang="en-US" sz="2000" b="1" dirty="0" err="1" smtClean="0"/>
              <a:t>Mokymasis</a:t>
            </a:r>
            <a:r>
              <a:rPr lang="en-US" sz="2000" b="1" dirty="0" smtClean="0"/>
              <a:t> </a:t>
            </a:r>
            <a:r>
              <a:rPr lang="en-US" sz="2000" b="1" dirty="0" err="1"/>
              <a:t>darbo</a:t>
            </a:r>
            <a:r>
              <a:rPr lang="en-US" sz="2000" b="1" dirty="0"/>
              <a:t> </a:t>
            </a:r>
            <a:r>
              <a:rPr lang="en-US" sz="2000" b="1" dirty="0" err="1"/>
              <a:t>vietoje</a:t>
            </a:r>
            <a:endParaRPr lang="en-US" sz="2000" b="1" dirty="0"/>
          </a:p>
        </p:txBody>
      </p:sp>
      <p:pic>
        <p:nvPicPr>
          <p:cNvPr id="1026" name="Picture 2" descr="C:\Users\Egidijus\Desktop\Ikonos\polygon-icons\png\96x96\male_us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503" y="2782867"/>
            <a:ext cx="501210" cy="50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3392904" y="2811421"/>
            <a:ext cx="2446007" cy="1142999"/>
            <a:chOff x="3392904" y="2823453"/>
            <a:chExt cx="2446007" cy="1142999"/>
          </a:xfrm>
        </p:grpSpPr>
        <p:grpSp>
          <p:nvGrpSpPr>
            <p:cNvPr id="7" name="Group 6"/>
            <p:cNvGrpSpPr/>
            <p:nvPr/>
          </p:nvGrpSpPr>
          <p:grpSpPr>
            <a:xfrm>
              <a:off x="3392904" y="2823453"/>
              <a:ext cx="1684421" cy="1142999"/>
              <a:chOff x="6328611" y="962526"/>
              <a:chExt cx="1684421" cy="1142999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6328611" y="962526"/>
                <a:ext cx="1684421" cy="1142999"/>
              </a:xfrm>
              <a:prstGeom prst="roundRect">
                <a:avLst/>
              </a:prstGeom>
              <a:gradFill>
                <a:gsLst>
                  <a:gs pos="7000">
                    <a:schemeClr val="accent1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endParaRPr lang="lt-LT" dirty="0"/>
              </a:p>
              <a:p>
                <a:pPr algn="ctr"/>
                <a:r>
                  <a:rPr lang="lt-LT" dirty="0" smtClean="0"/>
                  <a:t>Bendrosios kompetencijos</a:t>
                </a:r>
                <a:endParaRPr lang="en-US" dirty="0"/>
              </a:p>
            </p:txBody>
          </p:sp>
          <p:pic>
            <p:nvPicPr>
              <p:cNvPr id="1027" name="Picture 3" descr="C:\Users\Egidijus\Desktop\Ikonos\polygon-icons\png\96x96\cogwheel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20621" y="1033625"/>
                <a:ext cx="500400" cy="500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9" name="Straight Connector 8"/>
            <p:cNvCxnSpPr>
              <a:stCxn id="4" idx="1"/>
            </p:cNvCxnSpPr>
            <p:nvPr/>
          </p:nvCxnSpPr>
          <p:spPr>
            <a:xfrm flipH="1">
              <a:off x="5077327" y="3218067"/>
              <a:ext cx="761584" cy="17688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0" name="Group 1039"/>
          <p:cNvGrpSpPr/>
          <p:nvPr/>
        </p:nvGrpSpPr>
        <p:grpSpPr>
          <a:xfrm>
            <a:off x="300790" y="1254587"/>
            <a:ext cx="4632159" cy="5134182"/>
            <a:chOff x="300790" y="1254587"/>
            <a:chExt cx="4632159" cy="5134182"/>
          </a:xfrm>
        </p:grpSpPr>
        <p:grpSp>
          <p:nvGrpSpPr>
            <p:cNvPr id="1024" name="Group 1023"/>
            <p:cNvGrpSpPr/>
            <p:nvPr/>
          </p:nvGrpSpPr>
          <p:grpSpPr>
            <a:xfrm>
              <a:off x="300790" y="1254587"/>
              <a:ext cx="3092114" cy="1996449"/>
              <a:chOff x="300790" y="1254587"/>
              <a:chExt cx="3092114" cy="1996449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300790" y="1254587"/>
                <a:ext cx="2827422" cy="914400"/>
                <a:chOff x="300789" y="4114800"/>
                <a:chExt cx="2827422" cy="914400"/>
              </a:xfrm>
            </p:grpSpPr>
            <p:sp>
              <p:nvSpPr>
                <p:cNvPr id="28" name="Rounded Rectangle 27"/>
                <p:cNvSpPr/>
                <p:nvPr/>
              </p:nvSpPr>
              <p:spPr>
                <a:xfrm>
                  <a:off x="300789" y="4114800"/>
                  <a:ext cx="2827422" cy="914400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t-LT" dirty="0" smtClean="0"/>
                </a:p>
                <a:p>
                  <a:pPr algn="ctr"/>
                  <a:endParaRPr lang="lt-LT" dirty="0"/>
                </a:p>
                <a:p>
                  <a:pPr algn="ctr"/>
                  <a:r>
                    <a:rPr lang="lt-LT" dirty="0"/>
                    <a:t>Informacijos  apdorojimas</a:t>
                  </a:r>
                  <a:endParaRPr lang="en-US" dirty="0"/>
                </a:p>
              </p:txBody>
            </p:sp>
            <p:pic>
              <p:nvPicPr>
                <p:cNvPr id="1031" name="Picture 7" descr="C:\Users\Egidijus\Desktop\Ikonos\polygon-icons\png\96x96\directions.png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52078" y="4148432"/>
                  <a:ext cx="500400" cy="5004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cxnSp>
            <p:nvCxnSpPr>
              <p:cNvPr id="31" name="Straight Connector 30"/>
              <p:cNvCxnSpPr/>
              <p:nvPr/>
            </p:nvCxnSpPr>
            <p:spPr>
              <a:xfrm>
                <a:off x="2271409" y="2168987"/>
                <a:ext cx="1121495" cy="108204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3" name="Group 1032"/>
            <p:cNvGrpSpPr/>
            <p:nvPr/>
          </p:nvGrpSpPr>
          <p:grpSpPr>
            <a:xfrm>
              <a:off x="300790" y="2632618"/>
              <a:ext cx="3092114" cy="986589"/>
              <a:chOff x="300790" y="2632618"/>
              <a:chExt cx="3092114" cy="986589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300790" y="2632618"/>
                <a:ext cx="1802177" cy="986589"/>
                <a:chOff x="300790" y="1588169"/>
                <a:chExt cx="1802177" cy="986589"/>
              </a:xfrm>
            </p:grpSpPr>
            <p:sp>
              <p:nvSpPr>
                <p:cNvPr id="11" name="Rounded Rectangle 10"/>
                <p:cNvSpPr/>
                <p:nvPr/>
              </p:nvSpPr>
              <p:spPr>
                <a:xfrm>
                  <a:off x="300790" y="1588169"/>
                  <a:ext cx="1802177" cy="986589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t-LT" dirty="0" smtClean="0"/>
                </a:p>
                <a:p>
                  <a:pPr algn="ctr"/>
                  <a:endParaRPr lang="lt-LT" dirty="0"/>
                </a:p>
                <a:p>
                  <a:pPr algn="ctr"/>
                  <a:r>
                    <a:rPr lang="lt-LT" dirty="0" smtClean="0"/>
                    <a:t>Bendravimas</a:t>
                  </a:r>
                  <a:endParaRPr lang="en-US" dirty="0"/>
                </a:p>
              </p:txBody>
            </p:sp>
            <p:pic>
              <p:nvPicPr>
                <p:cNvPr id="1028" name="Picture 4" descr="C:\Users\Egidijus\Desktop\Ikonos\polygon-icons\png\96x96\comments.png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51678" y="1706187"/>
                  <a:ext cx="500400" cy="5004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cxnSp>
            <p:nvCxnSpPr>
              <p:cNvPr id="1032" name="Straight Connector 1031"/>
              <p:cNvCxnSpPr>
                <a:stCxn id="11" idx="3"/>
              </p:cNvCxnSpPr>
              <p:nvPr/>
            </p:nvCxnSpPr>
            <p:spPr>
              <a:xfrm>
                <a:off x="2102967" y="3125913"/>
                <a:ext cx="1289937" cy="1574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6" name="Group 1035"/>
            <p:cNvGrpSpPr/>
            <p:nvPr/>
          </p:nvGrpSpPr>
          <p:grpSpPr>
            <a:xfrm>
              <a:off x="300790" y="3382921"/>
              <a:ext cx="4632159" cy="3005848"/>
              <a:chOff x="300790" y="3382921"/>
              <a:chExt cx="4632159" cy="3005848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300790" y="5474369"/>
                <a:ext cx="4632159" cy="914400"/>
                <a:chOff x="300790" y="5474369"/>
                <a:chExt cx="4632159" cy="914400"/>
              </a:xfrm>
            </p:grpSpPr>
            <p:sp>
              <p:nvSpPr>
                <p:cNvPr id="19" name="Rounded Rectangle 18"/>
                <p:cNvSpPr/>
                <p:nvPr/>
              </p:nvSpPr>
              <p:spPr>
                <a:xfrm>
                  <a:off x="300790" y="5474369"/>
                  <a:ext cx="4632159" cy="914400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t-LT" dirty="0" smtClean="0"/>
                </a:p>
                <a:p>
                  <a:pPr algn="ctr"/>
                  <a:endParaRPr lang="lt-LT" dirty="0"/>
                </a:p>
                <a:p>
                  <a:pPr algn="ctr"/>
                  <a:r>
                    <a:rPr lang="lt-LT" dirty="0"/>
                    <a:t>Tarpasmeniniai gebėjimai ir komandinis darbas</a:t>
                  </a:r>
                  <a:endParaRPr lang="en-US" dirty="0"/>
                </a:p>
              </p:txBody>
            </p:sp>
            <p:pic>
              <p:nvPicPr>
                <p:cNvPr id="1029" name="Picture 5" descr="C:\Users\Egidijus\Desktop\Ikonos\polygon-icons\png\96x96\Network.png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366669" y="5583154"/>
                  <a:ext cx="500400" cy="5004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cxnSp>
            <p:nvCxnSpPr>
              <p:cNvPr id="1035" name="Straight Connector 1034"/>
              <p:cNvCxnSpPr>
                <a:stCxn id="6" idx="1"/>
              </p:cNvCxnSpPr>
              <p:nvPr/>
            </p:nvCxnSpPr>
            <p:spPr>
              <a:xfrm flipH="1">
                <a:off x="2867069" y="3382921"/>
                <a:ext cx="525835" cy="207941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9" name="Group 1038"/>
            <p:cNvGrpSpPr/>
            <p:nvPr/>
          </p:nvGrpSpPr>
          <p:grpSpPr>
            <a:xfrm>
              <a:off x="300790" y="3382921"/>
              <a:ext cx="3092114" cy="1674852"/>
              <a:chOff x="300790" y="3382921"/>
              <a:chExt cx="3092114" cy="167485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300790" y="4143373"/>
                <a:ext cx="2447145" cy="914400"/>
                <a:chOff x="300789" y="2894552"/>
                <a:chExt cx="2447145" cy="914400"/>
              </a:xfrm>
            </p:grpSpPr>
            <p:sp>
              <p:nvSpPr>
                <p:cNvPr id="26" name="Rounded Rectangle 25"/>
                <p:cNvSpPr/>
                <p:nvPr/>
              </p:nvSpPr>
              <p:spPr>
                <a:xfrm>
                  <a:off x="300789" y="2894552"/>
                  <a:ext cx="2447145" cy="914400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t-LT" dirty="0" smtClean="0"/>
                </a:p>
                <a:p>
                  <a:pPr algn="ctr"/>
                  <a:endParaRPr lang="lt-LT" dirty="0"/>
                </a:p>
                <a:p>
                  <a:pPr algn="ctr"/>
                  <a:r>
                    <a:rPr lang="lt-LT" dirty="0" smtClean="0"/>
                    <a:t>Problemų sprendimas</a:t>
                  </a:r>
                  <a:endParaRPr lang="en-US" dirty="0"/>
                </a:p>
              </p:txBody>
            </p:sp>
            <p:pic>
              <p:nvPicPr>
                <p:cNvPr id="1030" name="Picture 6" descr="C:\Users\Egidijus\Desktop\Ikonos\polygon-icons\png\96x96\puzzle.png"/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74161" y="2986391"/>
                  <a:ext cx="500400" cy="5004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cxnSp>
            <p:nvCxnSpPr>
              <p:cNvPr id="1038" name="Straight Connector 1037"/>
              <p:cNvCxnSpPr>
                <a:stCxn id="6" idx="1"/>
              </p:cNvCxnSpPr>
              <p:nvPr/>
            </p:nvCxnSpPr>
            <p:spPr>
              <a:xfrm flipH="1">
                <a:off x="2747935" y="3382921"/>
                <a:ext cx="644969" cy="10397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41" name="Rectangle 1040"/>
          <p:cNvSpPr/>
          <p:nvPr/>
        </p:nvSpPr>
        <p:spPr>
          <a:xfrm>
            <a:off x="3380872" y="1067493"/>
            <a:ext cx="2458039" cy="138460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400" dirty="0">
                <a:solidFill>
                  <a:srgbClr val="C00000"/>
                </a:solidFill>
              </a:rPr>
              <a:t>Informacijos  apdorojimas</a:t>
            </a:r>
            <a:r>
              <a:rPr lang="lt-LT" sz="1400" dirty="0">
                <a:solidFill>
                  <a:schemeClr val="tx1"/>
                </a:solidFill>
              </a:rPr>
              <a:t> – gebėjimas įgyti, vertinti, organizuoti, valdyti ir interpretuoti informaciją.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42" name="Rectangle 1041"/>
          <p:cNvSpPr/>
          <p:nvPr/>
        </p:nvSpPr>
        <p:spPr>
          <a:xfrm>
            <a:off x="2570538" y="2362064"/>
            <a:ext cx="2039353" cy="15653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400" dirty="0" smtClean="0">
                <a:solidFill>
                  <a:srgbClr val="C00000"/>
                </a:solidFill>
              </a:rPr>
              <a:t>Bendravimas</a:t>
            </a:r>
            <a:r>
              <a:rPr lang="lt-LT" sz="1400" dirty="0" smtClean="0">
                <a:solidFill>
                  <a:schemeClr val="tx1"/>
                </a:solidFill>
              </a:rPr>
              <a:t> </a:t>
            </a:r>
            <a:r>
              <a:rPr lang="lt-LT" sz="1400" dirty="0">
                <a:solidFill>
                  <a:schemeClr val="tx1"/>
                </a:solidFill>
              </a:rPr>
              <a:t>– gebėjimas efektyviai keistis idėjomis ir informacija su kitais, naudojant žodines, rašymo ar vizualines priemones.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43" name="Rectangle 1042"/>
          <p:cNvSpPr/>
          <p:nvPr/>
        </p:nvSpPr>
        <p:spPr>
          <a:xfrm>
            <a:off x="3011446" y="3996733"/>
            <a:ext cx="2065880" cy="143856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400" dirty="0">
                <a:solidFill>
                  <a:srgbClr val="C00000"/>
                </a:solidFill>
              </a:rPr>
              <a:t>Problemų sprendimas</a:t>
            </a:r>
            <a:r>
              <a:rPr lang="lt-LT" sz="1400" dirty="0">
                <a:solidFill>
                  <a:schemeClr val="tx1"/>
                </a:solidFill>
              </a:rPr>
              <a:t>- gebėjimas nustatyti problemas ar galimas priežastis, kol plėtojami ir įgyvendinami praktiniai veiklos planai. </a:t>
            </a:r>
            <a:endParaRPr lang="en-US" dirty="0"/>
          </a:p>
        </p:txBody>
      </p:sp>
      <p:sp>
        <p:nvSpPr>
          <p:cNvPr id="1044" name="Rectangle 1043"/>
          <p:cNvSpPr/>
          <p:nvPr/>
        </p:nvSpPr>
        <p:spPr>
          <a:xfrm>
            <a:off x="5077325" y="4343400"/>
            <a:ext cx="2322096" cy="204536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400" dirty="0">
                <a:solidFill>
                  <a:srgbClr val="C00000"/>
                </a:solidFill>
              </a:rPr>
              <a:t>Tarpasmeniniai gebėjimai ir komandinis darbas</a:t>
            </a:r>
            <a:r>
              <a:rPr lang="lt-LT" sz="1400" dirty="0">
                <a:solidFill>
                  <a:schemeClr val="tx1"/>
                </a:solidFill>
              </a:rPr>
              <a:t>- gebėjimas dirbti efektyviai su kitais, ypatingai analizuoti situacijas, prioretizuoti ir naudoti turimus resursus problemų sprendimui ar tikslo siekimui.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46" name="Rectangle 1045"/>
          <p:cNvSpPr/>
          <p:nvPr/>
        </p:nvSpPr>
        <p:spPr>
          <a:xfrm>
            <a:off x="471023" y="1406572"/>
            <a:ext cx="3263887" cy="467698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C00000"/>
                </a:solidFill>
              </a:rPr>
              <a:t>Mokymasis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 err="1">
                <a:solidFill>
                  <a:srgbClr val="C00000"/>
                </a:solidFill>
              </a:rPr>
              <a:t>darbo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 err="1">
                <a:solidFill>
                  <a:srgbClr val="C00000"/>
                </a:solidFill>
              </a:rPr>
              <a:t>vietoje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nėra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naujas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galimas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įvairiomis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formomis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priklausomai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nuo</a:t>
            </a:r>
            <a:r>
              <a:rPr lang="en-US" sz="1400" dirty="0">
                <a:solidFill>
                  <a:schemeClr val="tx1"/>
                </a:solidFill>
              </a:rPr>
              <a:t> jo </a:t>
            </a:r>
            <a:r>
              <a:rPr lang="en-US" sz="1400" dirty="0" err="1">
                <a:solidFill>
                  <a:schemeClr val="tx1"/>
                </a:solidFill>
              </a:rPr>
              <a:t>formalumo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lygmens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laipsnio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kiek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jis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integruotas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su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praktika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Iš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vienos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pusės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yra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neformaliojo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mokymosi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programos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kurios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vykdomos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darbo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vietoje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Iš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kitos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pusės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gausėja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neformaliojo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tęstinio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mokymosi</a:t>
            </a:r>
            <a:r>
              <a:rPr lang="en-US" sz="1400" dirty="0">
                <a:solidFill>
                  <a:schemeClr val="tx1"/>
                </a:solidFill>
              </a:rPr>
              <a:t> program, </a:t>
            </a:r>
            <a:r>
              <a:rPr lang="en-US" sz="1400" dirty="0" err="1">
                <a:solidFill>
                  <a:schemeClr val="tx1"/>
                </a:solidFill>
              </a:rPr>
              <a:t>kuriose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pagrindinis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akcentas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darbinė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praktika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Jei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anksčiau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jose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dominavo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išorinis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instruktorius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pastaruoju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metu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labiau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patyrę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darbuotojai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vadovai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prisiima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atsakomybę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už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mokymus</a:t>
            </a:r>
            <a:r>
              <a:rPr lang="en-US" sz="1400" dirty="0">
                <a:solidFill>
                  <a:schemeClr val="tx1"/>
                </a:solidFill>
              </a:rPr>
              <a:t> . Tai </a:t>
            </a:r>
            <a:r>
              <a:rPr lang="en-US" sz="1400" dirty="0" err="1">
                <a:solidFill>
                  <a:schemeClr val="tx1"/>
                </a:solidFill>
              </a:rPr>
              <a:t>tampa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jų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darbo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dalimi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Galų</a:t>
            </a:r>
            <a:r>
              <a:rPr lang="en-US" sz="1400" dirty="0">
                <a:solidFill>
                  <a:schemeClr val="tx1"/>
                </a:solidFill>
              </a:rPr>
              <a:t> gale </a:t>
            </a:r>
            <a:r>
              <a:rPr lang="en-US" sz="1400" dirty="0" err="1">
                <a:solidFill>
                  <a:schemeClr val="tx1"/>
                </a:solidFill>
              </a:rPr>
              <a:t>vyksta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savaiminis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ar</a:t>
            </a:r>
            <a:r>
              <a:rPr lang="en-US" sz="1400" dirty="0">
                <a:solidFill>
                  <a:schemeClr val="tx1"/>
                </a:solidFill>
              </a:rPr>
              <a:t> net </a:t>
            </a:r>
            <a:r>
              <a:rPr lang="en-US" sz="1400" dirty="0" err="1">
                <a:solidFill>
                  <a:schemeClr val="tx1"/>
                </a:solidFill>
              </a:rPr>
              <a:t>atsitiktinis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mokymasis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kylantis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kasdieninių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užduočių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nepriklausomai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nuo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formalios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mokymų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įtakos</a:t>
            </a:r>
            <a:r>
              <a:rPr lang="en-US" sz="1400" dirty="0">
                <a:solidFill>
                  <a:schemeClr val="tx1"/>
                </a:solidFill>
              </a:rPr>
              <a:t>.  </a:t>
            </a:r>
            <a:r>
              <a:rPr lang="en-US" sz="1400" dirty="0" err="1">
                <a:solidFill>
                  <a:schemeClr val="tx1"/>
                </a:solidFill>
              </a:rPr>
              <a:t>Taip</a:t>
            </a:r>
            <a:r>
              <a:rPr lang="en-US" sz="1400" dirty="0">
                <a:solidFill>
                  <a:schemeClr val="tx1"/>
                </a:solidFill>
              </a:rPr>
              <a:t> pat </a:t>
            </a:r>
            <a:r>
              <a:rPr lang="en-US" sz="1400" dirty="0" err="1">
                <a:solidFill>
                  <a:schemeClr val="tx1"/>
                </a:solidFill>
              </a:rPr>
              <a:t>galima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pridurti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trumpus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kursus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dėl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naujų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technologinių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įrenginių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programų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diegimo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keičiantis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naujiems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darbo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procesams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047" name="Rounded Rectangle 1046"/>
          <p:cNvSpPr/>
          <p:nvPr/>
        </p:nvSpPr>
        <p:spPr>
          <a:xfrm>
            <a:off x="3128212" y="240632"/>
            <a:ext cx="3110161" cy="4692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2000" b="1" dirty="0" smtClean="0">
                <a:solidFill>
                  <a:srgbClr val="FFFF00"/>
                </a:solidFill>
              </a:rPr>
              <a:t>Minčių žemėlapis</a:t>
            </a:r>
            <a:endParaRPr lang="en-US" sz="2000" b="1" dirty="0">
              <a:solidFill>
                <a:srgbClr val="FFFF00"/>
              </a:solidFill>
            </a:endParaRPr>
          </a:p>
        </p:txBody>
      </p:sp>
      <p:grpSp>
        <p:nvGrpSpPr>
          <p:cNvPr id="1064" name="Group 1063"/>
          <p:cNvGrpSpPr/>
          <p:nvPr/>
        </p:nvGrpSpPr>
        <p:grpSpPr>
          <a:xfrm>
            <a:off x="3734910" y="1288218"/>
            <a:ext cx="3654277" cy="1344400"/>
            <a:chOff x="3734910" y="1288218"/>
            <a:chExt cx="3654277" cy="1344400"/>
          </a:xfrm>
        </p:grpSpPr>
        <p:grpSp>
          <p:nvGrpSpPr>
            <p:cNvPr id="1053" name="Group 1052"/>
            <p:cNvGrpSpPr/>
            <p:nvPr/>
          </p:nvGrpSpPr>
          <p:grpSpPr>
            <a:xfrm>
              <a:off x="3734910" y="1288218"/>
              <a:ext cx="3401593" cy="1073845"/>
              <a:chOff x="3734910" y="1288218"/>
              <a:chExt cx="3401593" cy="1073845"/>
            </a:xfrm>
          </p:grpSpPr>
          <p:sp>
            <p:nvSpPr>
              <p:cNvPr id="1051" name="Rounded Rectangle 1050"/>
              <p:cNvSpPr/>
              <p:nvPr/>
            </p:nvSpPr>
            <p:spPr>
              <a:xfrm>
                <a:off x="3734910" y="1288218"/>
                <a:ext cx="3401593" cy="1073845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endParaRPr lang="lt-LT" dirty="0"/>
              </a:p>
              <a:p>
                <a:pPr algn="ctr"/>
                <a:r>
                  <a:rPr lang="lt-LT" dirty="0" err="1"/>
                  <a:t>P</a:t>
                </a:r>
                <a:r>
                  <a:rPr lang="en-US" dirty="0" err="1" smtClean="0"/>
                  <a:t>roblemų</a:t>
                </a:r>
                <a:r>
                  <a:rPr lang="en-US" dirty="0" smtClean="0"/>
                  <a:t> </a:t>
                </a:r>
                <a:r>
                  <a:rPr lang="en-US" dirty="0" err="1"/>
                  <a:t>sprendimas</a:t>
                </a:r>
                <a:r>
                  <a:rPr lang="en-US" dirty="0"/>
                  <a:t> </a:t>
                </a:r>
                <a:r>
                  <a:rPr lang="en-US" dirty="0" err="1"/>
                  <a:t>naudojant</a:t>
                </a:r>
                <a:r>
                  <a:rPr lang="en-US" dirty="0"/>
                  <a:t> </a:t>
                </a:r>
                <a:r>
                  <a:rPr lang="en-US" dirty="0" err="1"/>
                  <a:t>internetinę</a:t>
                </a:r>
                <a:r>
                  <a:rPr lang="en-US" dirty="0"/>
                  <a:t> </a:t>
                </a:r>
                <a:r>
                  <a:rPr lang="en-US" dirty="0" err="1"/>
                  <a:t>paiešką</a:t>
                </a:r>
                <a:endParaRPr lang="en-US" dirty="0"/>
              </a:p>
            </p:txBody>
          </p:sp>
          <p:pic>
            <p:nvPicPr>
              <p:cNvPr id="1052" name="Picture 9" descr="C:\Users\Egidijus\Desktop\Ikonos\polygon-icons\png\96x96\search.png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07918" y="1347012"/>
                <a:ext cx="500400" cy="500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063" name="Straight Connector 1062"/>
            <p:cNvCxnSpPr>
              <a:stCxn id="1051" idx="2"/>
              <a:endCxn id="4" idx="0"/>
            </p:cNvCxnSpPr>
            <p:nvPr/>
          </p:nvCxnSpPr>
          <p:spPr>
            <a:xfrm>
              <a:off x="5435707" y="2362063"/>
              <a:ext cx="1953480" cy="27055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7" name="Group 1066"/>
          <p:cNvGrpSpPr/>
          <p:nvPr/>
        </p:nvGrpSpPr>
        <p:grpSpPr>
          <a:xfrm>
            <a:off x="7389187" y="1436424"/>
            <a:ext cx="1646529" cy="1196194"/>
            <a:chOff x="7389187" y="1436424"/>
            <a:chExt cx="1646529" cy="1196194"/>
          </a:xfrm>
        </p:grpSpPr>
        <p:grpSp>
          <p:nvGrpSpPr>
            <p:cNvPr id="1058" name="Group 1057"/>
            <p:cNvGrpSpPr/>
            <p:nvPr/>
          </p:nvGrpSpPr>
          <p:grpSpPr>
            <a:xfrm>
              <a:off x="7403528" y="1436424"/>
              <a:ext cx="1632188" cy="821975"/>
              <a:chOff x="7403528" y="1436424"/>
              <a:chExt cx="1632188" cy="821975"/>
            </a:xfrm>
          </p:grpSpPr>
          <p:sp>
            <p:nvSpPr>
              <p:cNvPr id="1054" name="Rounded Rectangle 1053"/>
              <p:cNvSpPr/>
              <p:nvPr/>
            </p:nvSpPr>
            <p:spPr>
              <a:xfrm>
                <a:off x="7403528" y="1436424"/>
                <a:ext cx="1632188" cy="821975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endParaRPr lang="lt-LT" dirty="0"/>
              </a:p>
              <a:p>
                <a:pPr algn="ctr"/>
                <a:r>
                  <a:rPr lang="lt-LT" dirty="0"/>
                  <a:t>E</a:t>
                </a:r>
                <a:r>
                  <a:rPr lang="en-US" dirty="0" smtClean="0"/>
                  <a:t>.</a:t>
                </a:r>
                <a:r>
                  <a:rPr lang="en-US" dirty="0" err="1" smtClean="0"/>
                  <a:t>paštas</a:t>
                </a:r>
                <a:endParaRPr lang="en-US" dirty="0"/>
              </a:p>
            </p:txBody>
          </p:sp>
          <p:pic>
            <p:nvPicPr>
              <p:cNvPr id="1055" name="Picture 10" descr="C:\Users\Egidijus\Desktop\Ikonos\polygon-icons\png\96x96\mail.png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69422" y="1509594"/>
                <a:ext cx="500400" cy="500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066" name="Straight Connector 1065"/>
            <p:cNvCxnSpPr>
              <a:stCxn id="4" idx="0"/>
              <a:endCxn id="1054" idx="2"/>
            </p:cNvCxnSpPr>
            <p:nvPr/>
          </p:nvCxnSpPr>
          <p:spPr>
            <a:xfrm flipV="1">
              <a:off x="7389187" y="2258399"/>
              <a:ext cx="830435" cy="37421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0" name="Group 1069"/>
          <p:cNvGrpSpPr/>
          <p:nvPr/>
        </p:nvGrpSpPr>
        <p:grpSpPr>
          <a:xfrm>
            <a:off x="3454860" y="3803515"/>
            <a:ext cx="3934327" cy="1583656"/>
            <a:chOff x="3454860" y="3803515"/>
            <a:chExt cx="3934327" cy="1583656"/>
          </a:xfrm>
        </p:grpSpPr>
        <p:grpSp>
          <p:nvGrpSpPr>
            <p:cNvPr id="1050" name="Group 1049"/>
            <p:cNvGrpSpPr/>
            <p:nvPr/>
          </p:nvGrpSpPr>
          <p:grpSpPr>
            <a:xfrm>
              <a:off x="3454860" y="4055176"/>
              <a:ext cx="3824246" cy="1331995"/>
              <a:chOff x="3129987" y="4007048"/>
              <a:chExt cx="3824246" cy="1331995"/>
            </a:xfrm>
          </p:grpSpPr>
          <p:sp>
            <p:nvSpPr>
              <p:cNvPr id="1048" name="Rounded Rectangle 1047"/>
              <p:cNvSpPr/>
              <p:nvPr/>
            </p:nvSpPr>
            <p:spPr>
              <a:xfrm>
                <a:off x="3129987" y="4007048"/>
                <a:ext cx="3824246" cy="1331995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endParaRPr lang="lt-LT" dirty="0"/>
              </a:p>
              <a:p>
                <a:pPr algn="ctr"/>
                <a:r>
                  <a:rPr lang="lt-LT" dirty="0" err="1"/>
                  <a:t>P</a:t>
                </a:r>
                <a:r>
                  <a:rPr lang="en-US" dirty="0" err="1" smtClean="0"/>
                  <a:t>riklausomybė</a:t>
                </a:r>
                <a:r>
                  <a:rPr lang="en-US" dirty="0" smtClean="0"/>
                  <a:t> </a:t>
                </a:r>
                <a:r>
                  <a:rPr lang="en-US" dirty="0" err="1"/>
                  <a:t>socialiniams</a:t>
                </a:r>
                <a:r>
                  <a:rPr lang="en-US" dirty="0"/>
                  <a:t> </a:t>
                </a:r>
                <a:r>
                  <a:rPr lang="en-US" dirty="0" err="1"/>
                  <a:t>tinklams</a:t>
                </a:r>
                <a:r>
                  <a:rPr lang="en-US" dirty="0"/>
                  <a:t> </a:t>
                </a:r>
                <a:r>
                  <a:rPr lang="en-US" dirty="0" err="1"/>
                  <a:t>privačiose</a:t>
                </a:r>
                <a:r>
                  <a:rPr lang="en-US" dirty="0"/>
                  <a:t> </a:t>
                </a:r>
                <a:r>
                  <a:rPr lang="en-US" dirty="0" err="1"/>
                  <a:t>grupėse</a:t>
                </a:r>
                <a:r>
                  <a:rPr lang="en-US" dirty="0"/>
                  <a:t> </a:t>
                </a:r>
                <a:r>
                  <a:rPr lang="en-US" dirty="0" err="1"/>
                  <a:t>ar</a:t>
                </a:r>
                <a:r>
                  <a:rPr lang="en-US" dirty="0"/>
                  <a:t> </a:t>
                </a:r>
                <a:r>
                  <a:rPr lang="en-US" dirty="0" err="1"/>
                  <a:t>profesinėse</a:t>
                </a:r>
                <a:r>
                  <a:rPr lang="en-US" dirty="0"/>
                  <a:t> </a:t>
                </a:r>
                <a:r>
                  <a:rPr lang="en-US" dirty="0" err="1"/>
                  <a:t>bendruomenėse</a:t>
                </a:r>
                <a:endParaRPr lang="en-US" dirty="0"/>
              </a:p>
            </p:txBody>
          </p:sp>
          <p:pic>
            <p:nvPicPr>
              <p:cNvPr id="1049" name="Picture 8" descr="C:\Users\Egidijus\Desktop\Ikonos\polygon-icons\png\96x96\vector_object.png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54480" y="4043144"/>
                <a:ext cx="541786" cy="500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069" name="Straight Connector 1068"/>
            <p:cNvCxnSpPr>
              <a:stCxn id="1048" idx="0"/>
              <a:endCxn id="4" idx="2"/>
            </p:cNvCxnSpPr>
            <p:nvPr/>
          </p:nvCxnSpPr>
          <p:spPr>
            <a:xfrm flipV="1">
              <a:off x="5366983" y="3803515"/>
              <a:ext cx="2022204" cy="25166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3" name="Group 1072"/>
          <p:cNvGrpSpPr/>
          <p:nvPr/>
        </p:nvGrpSpPr>
        <p:grpSpPr>
          <a:xfrm>
            <a:off x="6025912" y="3803515"/>
            <a:ext cx="2340143" cy="2585254"/>
            <a:chOff x="6238373" y="3803515"/>
            <a:chExt cx="2340143" cy="2585254"/>
          </a:xfrm>
        </p:grpSpPr>
        <p:grpSp>
          <p:nvGrpSpPr>
            <p:cNvPr id="1061" name="Group 1060"/>
            <p:cNvGrpSpPr/>
            <p:nvPr/>
          </p:nvGrpSpPr>
          <p:grpSpPr>
            <a:xfrm>
              <a:off x="6238373" y="5474369"/>
              <a:ext cx="2340143" cy="914400"/>
              <a:chOff x="6238373" y="5474369"/>
              <a:chExt cx="2340143" cy="914400"/>
            </a:xfrm>
          </p:grpSpPr>
          <p:sp>
            <p:nvSpPr>
              <p:cNvPr id="1059" name="Rounded Rectangle 1058"/>
              <p:cNvSpPr/>
              <p:nvPr/>
            </p:nvSpPr>
            <p:spPr>
              <a:xfrm>
                <a:off x="6238373" y="5474369"/>
                <a:ext cx="2340143" cy="914400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endParaRPr lang="lt-LT" dirty="0"/>
              </a:p>
              <a:p>
                <a:pPr algn="ctr"/>
                <a:r>
                  <a:rPr lang="lt-LT" dirty="0" err="1"/>
                  <a:t>B</a:t>
                </a:r>
                <a:r>
                  <a:rPr lang="en-US" dirty="0" err="1" smtClean="0"/>
                  <a:t>log’ai</a:t>
                </a:r>
                <a:r>
                  <a:rPr lang="en-US" dirty="0"/>
                  <a:t>, </a:t>
                </a:r>
                <a:r>
                  <a:rPr lang="en-US" dirty="0" err="1"/>
                  <a:t>e.straipsniai</a:t>
                </a:r>
                <a:endParaRPr lang="en-US" dirty="0"/>
              </a:p>
            </p:txBody>
          </p:sp>
          <p:pic>
            <p:nvPicPr>
              <p:cNvPr id="1060" name="Picture 11" descr="C:\Users\Egidijus\Desktop\Ikonos\polygon-icons\png\96x96\list.png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58244" y="5583154"/>
                <a:ext cx="500400" cy="500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072" name="Straight Connector 1071"/>
            <p:cNvCxnSpPr/>
            <p:nvPr/>
          </p:nvCxnSpPr>
          <p:spPr>
            <a:xfrm>
              <a:off x="7557376" y="3803515"/>
              <a:ext cx="283599" cy="16708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6" name="Rectangle 1075"/>
          <p:cNvSpPr/>
          <p:nvPr/>
        </p:nvSpPr>
        <p:spPr>
          <a:xfrm>
            <a:off x="471023" y="1225645"/>
            <a:ext cx="2801566" cy="449514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Yra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penki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savaiminio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mokymosi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būdai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kuriais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organizacijų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darbuotojai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mokosi</a:t>
            </a:r>
            <a:r>
              <a:rPr lang="en-US" sz="1400" dirty="0">
                <a:solidFill>
                  <a:schemeClr val="tx1"/>
                </a:solidFill>
              </a:rPr>
              <a:t>: </a:t>
            </a:r>
            <a:r>
              <a:rPr lang="en-US" sz="1400" dirty="0" err="1">
                <a:solidFill>
                  <a:srgbClr val="C00000"/>
                </a:solidFill>
              </a:rPr>
              <a:t>e.paštas</a:t>
            </a:r>
            <a:r>
              <a:rPr lang="en-US" sz="1400" dirty="0">
                <a:solidFill>
                  <a:srgbClr val="C00000"/>
                </a:solidFill>
              </a:rPr>
              <a:t>; </a:t>
            </a:r>
            <a:r>
              <a:rPr lang="en-US" sz="1400" dirty="0" err="1" smtClean="0">
                <a:solidFill>
                  <a:srgbClr val="C00000"/>
                </a:solidFill>
              </a:rPr>
              <a:t>tarpasme</a:t>
            </a:r>
            <a:r>
              <a:rPr lang="lt-LT" sz="1400" dirty="0" smtClean="0">
                <a:solidFill>
                  <a:srgbClr val="C00000"/>
                </a:solidFill>
              </a:rPr>
              <a:t>n</a:t>
            </a:r>
            <a:r>
              <a:rPr lang="en-US" sz="1400" dirty="0" err="1" smtClean="0">
                <a:solidFill>
                  <a:srgbClr val="C00000"/>
                </a:solidFill>
              </a:rPr>
              <a:t>iniai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en-US" sz="1400" dirty="0" err="1">
                <a:solidFill>
                  <a:srgbClr val="C00000"/>
                </a:solidFill>
              </a:rPr>
              <a:t>pokalbiai</a:t>
            </a:r>
            <a:r>
              <a:rPr lang="en-US" sz="1400" dirty="0">
                <a:solidFill>
                  <a:srgbClr val="C00000"/>
                </a:solidFill>
              </a:rPr>
              <a:t>; </a:t>
            </a:r>
            <a:r>
              <a:rPr lang="en-US" sz="1400" dirty="0" err="1">
                <a:solidFill>
                  <a:srgbClr val="C00000"/>
                </a:solidFill>
              </a:rPr>
              <a:t>blog’ai</a:t>
            </a:r>
            <a:r>
              <a:rPr lang="en-US" sz="1400" dirty="0">
                <a:solidFill>
                  <a:srgbClr val="C00000"/>
                </a:solidFill>
              </a:rPr>
              <a:t>, </a:t>
            </a:r>
            <a:r>
              <a:rPr lang="en-US" sz="1400" dirty="0" err="1">
                <a:solidFill>
                  <a:srgbClr val="C00000"/>
                </a:solidFill>
              </a:rPr>
              <a:t>e.straipsniai</a:t>
            </a:r>
            <a:r>
              <a:rPr lang="en-US" sz="1400" dirty="0">
                <a:solidFill>
                  <a:srgbClr val="C00000"/>
                </a:solidFill>
              </a:rPr>
              <a:t>; </a:t>
            </a:r>
            <a:r>
              <a:rPr lang="en-US" sz="1400" dirty="0" err="1">
                <a:solidFill>
                  <a:srgbClr val="C00000"/>
                </a:solidFill>
              </a:rPr>
              <a:t>problemų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 err="1">
                <a:solidFill>
                  <a:srgbClr val="C00000"/>
                </a:solidFill>
              </a:rPr>
              <a:t>sprendimas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 err="1">
                <a:solidFill>
                  <a:srgbClr val="C00000"/>
                </a:solidFill>
              </a:rPr>
              <a:t>naudojant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 err="1">
                <a:solidFill>
                  <a:srgbClr val="C00000"/>
                </a:solidFill>
              </a:rPr>
              <a:t>internetinę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 err="1">
                <a:solidFill>
                  <a:srgbClr val="C00000"/>
                </a:solidFill>
              </a:rPr>
              <a:t>paiešką</a:t>
            </a:r>
            <a:r>
              <a:rPr lang="en-US" sz="1400" dirty="0">
                <a:solidFill>
                  <a:srgbClr val="C00000"/>
                </a:solidFill>
              </a:rPr>
              <a:t>; </a:t>
            </a:r>
            <a:r>
              <a:rPr lang="en-US" sz="1400" dirty="0" err="1">
                <a:solidFill>
                  <a:srgbClr val="C00000"/>
                </a:solidFill>
              </a:rPr>
              <a:t>priklausomybė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 err="1">
                <a:solidFill>
                  <a:srgbClr val="C00000"/>
                </a:solidFill>
              </a:rPr>
              <a:t>socialiniams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 err="1">
                <a:solidFill>
                  <a:srgbClr val="C00000"/>
                </a:solidFill>
              </a:rPr>
              <a:t>tinklams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 err="1">
                <a:solidFill>
                  <a:srgbClr val="C00000"/>
                </a:solidFill>
              </a:rPr>
              <a:t>privačiose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 err="1">
                <a:solidFill>
                  <a:srgbClr val="C00000"/>
                </a:solidFill>
              </a:rPr>
              <a:t>grupėse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 err="1">
                <a:solidFill>
                  <a:srgbClr val="C00000"/>
                </a:solidFill>
              </a:rPr>
              <a:t>ar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 err="1">
                <a:solidFill>
                  <a:srgbClr val="C00000"/>
                </a:solidFill>
              </a:rPr>
              <a:t>profesinėse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 err="1">
                <a:solidFill>
                  <a:srgbClr val="C00000"/>
                </a:solidFill>
              </a:rPr>
              <a:t>bendruomenėse</a:t>
            </a:r>
            <a:r>
              <a:rPr lang="en-US" sz="1400" dirty="0">
                <a:solidFill>
                  <a:schemeClr val="tx1"/>
                </a:solidFill>
              </a:rPr>
              <a:t>. Tai </a:t>
            </a:r>
            <a:r>
              <a:rPr lang="en-US" sz="1400" dirty="0" err="1">
                <a:solidFill>
                  <a:schemeClr val="tx1"/>
                </a:solidFill>
              </a:rPr>
              <a:t>pakankamai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paprasti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pigūs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dalykai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kurie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naudojamai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mokymuisi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darbo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vietoje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Mūsų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mokymosi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kelias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ypatingai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matymas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girdėjimas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yra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palengvinami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moderniomis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technologijomis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ir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tos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priemonės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programos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įrankiai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negali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būti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laikomi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tik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sąmonės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objektais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Technologijos</a:t>
            </a:r>
            <a:r>
              <a:rPr lang="en-US" sz="1400" dirty="0">
                <a:solidFill>
                  <a:schemeClr val="tx1"/>
                </a:solidFill>
              </a:rPr>
              <a:t>  </a:t>
            </a:r>
            <a:r>
              <a:rPr lang="en-US" sz="1400" dirty="0" err="1">
                <a:solidFill>
                  <a:schemeClr val="tx1"/>
                </a:solidFill>
              </a:rPr>
              <a:t>tiesiog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pratęsia</a:t>
            </a:r>
            <a:r>
              <a:rPr lang="en-US" sz="1400" dirty="0">
                <a:solidFill>
                  <a:schemeClr val="tx1"/>
                </a:solidFill>
              </a:rPr>
              <a:t> mus.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389187" y="3803515"/>
            <a:ext cx="1696291" cy="1573112"/>
            <a:chOff x="7389187" y="3803515"/>
            <a:chExt cx="1696291" cy="1573112"/>
          </a:xfrm>
        </p:grpSpPr>
        <p:grpSp>
          <p:nvGrpSpPr>
            <p:cNvPr id="12" name="Group 11"/>
            <p:cNvGrpSpPr/>
            <p:nvPr/>
          </p:nvGrpSpPr>
          <p:grpSpPr>
            <a:xfrm>
              <a:off x="7389187" y="3803515"/>
              <a:ext cx="1696291" cy="1573112"/>
              <a:chOff x="7389187" y="3803515"/>
              <a:chExt cx="1696291" cy="1573112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7637713" y="4065719"/>
                <a:ext cx="1447765" cy="1310908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endParaRPr lang="lt-LT" dirty="0"/>
              </a:p>
              <a:p>
                <a:pPr algn="ctr"/>
                <a:r>
                  <a:rPr lang="lt-LT" dirty="0" smtClean="0">
                    <a:solidFill>
                      <a:schemeClr val="bg1"/>
                    </a:solidFill>
                  </a:rPr>
                  <a:t>T</a:t>
                </a:r>
                <a:r>
                  <a:rPr lang="en-US" dirty="0" err="1" smtClean="0">
                    <a:solidFill>
                      <a:schemeClr val="bg1"/>
                    </a:solidFill>
                  </a:rPr>
                  <a:t>arpasme</a:t>
                </a:r>
                <a:r>
                  <a:rPr lang="lt-LT" dirty="0">
                    <a:solidFill>
                      <a:schemeClr val="bg1"/>
                    </a:solidFill>
                  </a:rPr>
                  <a:t>n</a:t>
                </a:r>
                <a:r>
                  <a:rPr lang="en-US" dirty="0" err="1">
                    <a:solidFill>
                      <a:schemeClr val="bg1"/>
                    </a:solidFill>
                  </a:rPr>
                  <a:t>iniai</a:t>
                </a:r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r>
                  <a:rPr lang="en-US" dirty="0" err="1">
                    <a:solidFill>
                      <a:schemeClr val="bg1"/>
                    </a:solidFill>
                  </a:rPr>
                  <a:t>pokalbiai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8" name="Straight Connector 7"/>
              <p:cNvCxnSpPr>
                <a:stCxn id="4" idx="2"/>
                <a:endCxn id="2" idx="0"/>
              </p:cNvCxnSpPr>
              <p:nvPr/>
            </p:nvCxnSpPr>
            <p:spPr>
              <a:xfrm>
                <a:off x="7389187" y="3803515"/>
                <a:ext cx="972409" cy="26220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" name="Picture 2" descr="C:\Users\Egidijus\Desktop\Ikonos\polygon-icons\png\96x96\megaphone.pn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7706" y="4127371"/>
              <a:ext cx="500400" cy="5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Rectangle 4"/>
          <p:cNvSpPr/>
          <p:nvPr/>
        </p:nvSpPr>
        <p:spPr>
          <a:xfrm>
            <a:off x="2271409" y="1067493"/>
            <a:ext cx="2947482" cy="465492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Technologinės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inovacijos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sek</a:t>
            </a:r>
            <a:r>
              <a:rPr lang="lt-LT" sz="1400" dirty="0" smtClean="0">
                <a:solidFill>
                  <a:schemeClr val="tx1"/>
                </a:solidFill>
              </a:rPr>
              <a:t>t</a:t>
            </a:r>
            <a:r>
              <a:rPr lang="en-US" sz="1400" dirty="0" err="1" smtClean="0">
                <a:solidFill>
                  <a:schemeClr val="tx1"/>
                </a:solidFill>
              </a:rPr>
              <a:t>oriniai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pokyčiai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nauji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darbai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bei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organizaciniai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procesai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reikalauja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aukštos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kvalifikacijos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darbuotojų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visos</a:t>
            </a:r>
            <a:r>
              <a:rPr lang="lt-LT" sz="1400" dirty="0" smtClean="0">
                <a:solidFill>
                  <a:schemeClr val="tx1"/>
                </a:solidFill>
              </a:rPr>
              <a:t>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profesijose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netgi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paprasčiausiose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Kylantiems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iššūkiams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darbe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įveikti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darbuotojai</a:t>
            </a:r>
            <a:r>
              <a:rPr lang="en-US" sz="1400" dirty="0">
                <a:solidFill>
                  <a:schemeClr val="tx1"/>
                </a:solidFill>
              </a:rPr>
              <a:t>  </a:t>
            </a:r>
            <a:r>
              <a:rPr lang="en-US" sz="1400" dirty="0" err="1">
                <a:solidFill>
                  <a:schemeClr val="tx1"/>
                </a:solidFill>
              </a:rPr>
              <a:t>turi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turėti</a:t>
            </a:r>
            <a:r>
              <a:rPr lang="en-US" sz="1400" dirty="0">
                <a:solidFill>
                  <a:schemeClr val="tx1"/>
                </a:solidFill>
              </a:rPr>
              <a:t>  </a:t>
            </a:r>
            <a:r>
              <a:rPr lang="en-US" sz="1400" dirty="0" err="1">
                <a:solidFill>
                  <a:schemeClr val="tx1"/>
                </a:solidFill>
              </a:rPr>
              <a:t>galimybes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nuolat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tobulinti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savo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žinias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gebėjimus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pačia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plačiausia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prasme</a:t>
            </a:r>
            <a:r>
              <a:rPr lang="en-US" sz="1400" dirty="0">
                <a:solidFill>
                  <a:schemeClr val="tx1"/>
                </a:solidFill>
              </a:rPr>
              <a:t>. Be </a:t>
            </a:r>
            <a:r>
              <a:rPr lang="en-US" sz="1400" smtClean="0">
                <a:solidFill>
                  <a:schemeClr val="tx1"/>
                </a:solidFill>
              </a:rPr>
              <a:t>atitinkamai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profesijai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būdingų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įgūdžių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darbuotojams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reikia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plėtoti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perkeliamuosius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gebėjimus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tokius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kaip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bendravimo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savivados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darbo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komandoje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pajėgti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būti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kūrybiškais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prisiimti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atsakomybę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gebėjimą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nuolat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mokytis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Bendrosios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kompetencijos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yra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svarbiausios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kompetencijos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būti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sėkmingam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darbo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vietoje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jos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toliau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gali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būti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tobulinamos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neatsitraukiant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nuo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darbo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212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1" grpId="0" animBg="1"/>
      <p:bldP spid="1041" grpId="1" animBg="1"/>
      <p:bldP spid="1042" grpId="0" animBg="1"/>
      <p:bldP spid="1042" grpId="1" animBg="1"/>
      <p:bldP spid="1043" grpId="0" animBg="1"/>
      <p:bldP spid="1043" grpId="1" animBg="1"/>
      <p:bldP spid="1044" grpId="0" animBg="1"/>
      <p:bldP spid="1044" grpId="1" animBg="1"/>
      <p:bldP spid="1046" grpId="0" animBg="1"/>
      <p:bldP spid="1046" grpId="1" animBg="1"/>
      <p:bldP spid="1076" grpId="0" animBg="1"/>
      <p:bldP spid="5" grpId="0" animBg="1"/>
      <p:bldP spid="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141999" y="973373"/>
            <a:ext cx="6630401" cy="2172230"/>
          </a:xfrm>
        </p:spPr>
        <p:txBody>
          <a:bodyPr>
            <a:noAutofit/>
          </a:bodyPr>
          <a:lstStyle/>
          <a:p>
            <a:r>
              <a:rPr lang="en-US" sz="2800" dirty="0"/>
              <a:t>Produced by </a:t>
            </a:r>
            <a:r>
              <a:rPr lang="lt-LT" sz="2800" dirty="0" smtClean="0"/>
              <a:t>Margarita </a:t>
            </a:r>
            <a:r>
              <a:rPr lang="lt-LT" sz="2800" dirty="0" err="1" smtClean="0"/>
              <a:t>Teresevičienė</a:t>
            </a:r>
            <a:r>
              <a:rPr lang="lt-LT" sz="2800" dirty="0" smtClean="0"/>
              <a:t>, Egidijus Jaras</a:t>
            </a:r>
            <a:r>
              <a:rPr lang="en-US" sz="2800" dirty="0" smtClean="0"/>
              <a:t> </a:t>
            </a:r>
            <a:r>
              <a:rPr lang="en-US" sz="2800" dirty="0"/>
              <a:t>in the framework of Erasmus+ project</a:t>
            </a:r>
            <a:br>
              <a:rPr lang="en-US" sz="2800" dirty="0"/>
            </a:br>
            <a:r>
              <a:rPr lang="en-US" sz="2800" dirty="0"/>
              <a:t>“Open Professional </a:t>
            </a:r>
            <a:r>
              <a:rPr lang="en-US" sz="2800" dirty="0" smtClean="0"/>
              <a:t>Collaboration </a:t>
            </a:r>
            <a:r>
              <a:rPr lang="en-US" sz="2800" dirty="0"/>
              <a:t>for </a:t>
            </a:r>
            <a:r>
              <a:rPr lang="en-US" sz="2800" dirty="0" smtClean="0"/>
              <a:t>Innovation”</a:t>
            </a:r>
            <a:endParaRPr lang="en-US" sz="2800" dirty="0"/>
          </a:p>
        </p:txBody>
      </p:sp>
      <p:sp>
        <p:nvSpPr>
          <p:cNvPr id="10" name="Subtitle 8"/>
          <p:cNvSpPr txBox="1">
            <a:spLocks/>
          </p:cNvSpPr>
          <p:nvPr/>
        </p:nvSpPr>
        <p:spPr>
          <a:xfrm>
            <a:off x="1141999" y="2931936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Project No. 2014-1-LT01-KA202-000562</a:t>
            </a:r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4449408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project has been funded </a:t>
            </a:r>
            <a:r>
              <a:rPr lang="en-US" dirty="0" smtClean="0"/>
              <a:t>by Erasmus + </a:t>
            </a:r>
            <a:r>
              <a:rPr lang="en-US" dirty="0" err="1" smtClean="0"/>
              <a:t>programme</a:t>
            </a:r>
            <a:r>
              <a:rPr lang="en-US" dirty="0" smtClean="0"/>
              <a:t> of the European Union. </a:t>
            </a:r>
            <a:r>
              <a:rPr lang="en-US" dirty="0"/>
              <a:t>This </a:t>
            </a:r>
            <a:r>
              <a:rPr lang="en-US" dirty="0" smtClean="0"/>
              <a:t>OER </a:t>
            </a:r>
            <a:r>
              <a:rPr lang="en-US" dirty="0"/>
              <a:t>reflects the views only of the </a:t>
            </a:r>
            <a:r>
              <a:rPr lang="en-US" dirty="0" smtClean="0"/>
              <a:t>authors, </a:t>
            </a:r>
            <a:r>
              <a:rPr lang="en-US" dirty="0"/>
              <a:t>and the </a:t>
            </a:r>
            <a:r>
              <a:rPr lang="en-US" dirty="0" smtClean="0"/>
              <a:t>Commission </a:t>
            </a:r>
            <a:r>
              <a:rPr lang="en-US" dirty="0"/>
              <a:t>cannot be held responsible for any use which may be made of the information contained therein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98061" y="6459865"/>
            <a:ext cx="24777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15185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Mokymasis darbo vietoj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490</Words>
  <Application>Microsoft Office PowerPoint</Application>
  <PresentationFormat>On-screen Show (4:3)</PresentationFormat>
  <Paragraphs>52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OER – Work based learning</vt:lpstr>
      <vt:lpstr>PowerPoint Presentation</vt:lpstr>
      <vt:lpstr>PowerPoint Presentation</vt:lpstr>
    </vt:vector>
  </TitlesOfParts>
  <Company>Vytauto Didžiojo universitetas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Mokymasis darbo vietoje</dc:title>
  <dc:creator>Danutė Pranckutė</dc:creator>
  <cp:lastModifiedBy>Egidijus</cp:lastModifiedBy>
  <cp:revision>39</cp:revision>
  <dcterms:created xsi:type="dcterms:W3CDTF">2015-01-05T11:41:52Z</dcterms:created>
  <dcterms:modified xsi:type="dcterms:W3CDTF">2015-11-23T14:07:19Z</dcterms:modified>
</cp:coreProperties>
</file>