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0" r:id="rId2"/>
    <p:sldId id="261" r:id="rId3"/>
    <p:sldId id="259" r:id="rId4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79B"/>
    <a:srgbClr val="454851"/>
    <a:srgbClr val="3C3E48"/>
    <a:srgbClr val="3F404A"/>
    <a:srgbClr val="E9E9E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95" autoAdjust="0"/>
  </p:normalViewPr>
  <p:slideViewPr>
    <p:cSldViewPr snapToGrid="0" snapToObjects="1"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6BF3C-C592-1A47-9228-7DAC5B174F6F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36BA4-5F08-484A-BE8C-7FEF39E9CE8A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011093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AB905-43A4-4934-8893-D4A8E7A6C4DF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374ED-8D0A-405E-8032-D833CE83A33E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2931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374ED-8D0A-405E-8032-D833CE83A33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72126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374ED-8D0A-405E-8032-D833CE83A33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4468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374ED-8D0A-405E-8032-D833CE83A33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5542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998" y="1201972"/>
            <a:ext cx="6630402" cy="2373099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999" y="3692461"/>
            <a:ext cx="6630401" cy="21023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57679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956034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10072" cy="5851525"/>
          </a:xfrm>
        </p:spPr>
        <p:txBody>
          <a:bodyPr vert="eaVert"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998" y="274638"/>
            <a:ext cx="5335001" cy="5851525"/>
          </a:xfrm>
        </p:spPr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  <a:endParaRPr lang="en-US" dirty="0" smtClean="0">
              <a:latin typeface="+mn-lt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77531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27243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017" y="4406900"/>
            <a:ext cx="663853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4017" y="2906713"/>
            <a:ext cx="66385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6318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998" y="1600200"/>
            <a:ext cx="33538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1643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18982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1306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998" y="722862"/>
            <a:ext cx="6670559" cy="1143000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75199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70080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81175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933" y="4800600"/>
            <a:ext cx="662862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83933" y="207245"/>
            <a:ext cx="6628624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3933" y="5367338"/>
            <a:ext cx="662862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37408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ot_bgr_kr.gi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736856"/>
            <a:ext cx="9144000" cy="2121144"/>
          </a:xfrm>
          <a:prstGeom prst="rect">
            <a:avLst/>
          </a:prstGeom>
        </p:spPr>
      </p:pic>
      <p:pic>
        <p:nvPicPr>
          <p:cNvPr id="7" name="Picture 6" descr="back_full.gi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86136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998" y="274638"/>
            <a:ext cx="66705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999" y="1600201"/>
            <a:ext cx="6670558" cy="4354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B97CC-CD2A-7046-B1C6-48812DBF7666}" type="datetimeFigureOut">
              <a:rPr lang="en-US" smtClean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124200" y="6500625"/>
            <a:ext cx="184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1400" b="0" dirty="0" smtClean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66636" y="6452587"/>
            <a:ext cx="80021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98061" y="6459865"/>
            <a:ext cx="24777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pic>
        <p:nvPicPr>
          <p:cNvPr id="14" name="Picture 13" descr="erasmusplus_logo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21122" y="184478"/>
            <a:ext cx="2245734" cy="494342"/>
          </a:xfrm>
          <a:prstGeom prst="rect">
            <a:avLst/>
          </a:prstGeom>
        </p:spPr>
      </p:pic>
      <p:pic>
        <p:nvPicPr>
          <p:cNvPr id="15" name="Picture 14" descr="oficialus_logo_296x200_0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1434138" cy="96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7549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dobe Caslon Pro"/>
          <a:ea typeface="+mj-ea"/>
          <a:cs typeface="Adobe Caslon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dobe Caslon Pro"/>
          <a:ea typeface="+mn-ea"/>
          <a:cs typeface="Adobe Caslon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dobe Caslon Pro"/>
          <a:ea typeface="+mn-ea"/>
          <a:cs typeface="Adobe Caslon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dobe Caslon Pro"/>
          <a:ea typeface="+mn-ea"/>
          <a:cs typeface="Adobe Caslon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999" y="1498534"/>
            <a:ext cx="6630402" cy="23730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OER </a:t>
            </a:r>
            <a:r>
              <a:rPr lang="en-US" dirty="0" smtClean="0"/>
              <a:t>–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Gestión</a:t>
            </a:r>
            <a:r>
              <a:rPr lang="en-US" dirty="0" smtClean="0"/>
              <a:t> del </a:t>
            </a:r>
            <a:r>
              <a:rPr lang="en-US" dirty="0" err="1" smtClean="0"/>
              <a:t>tiempo</a:t>
            </a:r>
            <a:r>
              <a:rPr lang="en-US" dirty="0" smtClean="0"/>
              <a:t> </a:t>
            </a:r>
            <a:r>
              <a:rPr lang="en-US" dirty="0" err="1" smtClean="0"/>
              <a:t>basado</a:t>
            </a:r>
            <a:r>
              <a:rPr lang="en-US" dirty="0" smtClean="0"/>
              <a:t> en el </a:t>
            </a:r>
            <a:r>
              <a:rPr lang="en-US" dirty="0" err="1" smtClean="0"/>
              <a:t>aprendizaje</a:t>
            </a:r>
            <a:r>
              <a:rPr lang="en-US" dirty="0" smtClean="0"/>
              <a:t> en el </a:t>
            </a:r>
            <a:r>
              <a:rPr lang="en-US" dirty="0" err="1" smtClean="0"/>
              <a:t>trabajo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ser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productivo</a:t>
            </a:r>
            <a:r>
              <a:rPr lang="en-US" dirty="0" smtClean="0"/>
              <a:t> </a:t>
            </a:r>
            <a:r>
              <a:rPr lang="lt-LT" dirty="0" smtClean="0"/>
              <a:t/>
            </a:r>
            <a:br>
              <a:rPr lang="lt-LT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999" y="4802659"/>
            <a:ext cx="6630401" cy="992157"/>
          </a:xfrm>
        </p:spPr>
        <p:txBody>
          <a:bodyPr/>
          <a:lstStyle/>
          <a:p>
            <a:r>
              <a:rPr lang="en-US" dirty="0" err="1" smtClean="0"/>
              <a:t>Fondo</a:t>
            </a:r>
            <a:r>
              <a:rPr lang="en-US" dirty="0" smtClean="0"/>
              <a:t> </a:t>
            </a:r>
            <a:r>
              <a:rPr lang="en-US" dirty="0" err="1" smtClean="0"/>
              <a:t>Formación</a:t>
            </a:r>
            <a:r>
              <a:rPr lang="en-US" dirty="0" smtClean="0"/>
              <a:t> </a:t>
            </a:r>
            <a:r>
              <a:rPr lang="en-US" dirty="0" err="1" smtClean="0"/>
              <a:t>Euskadi</a:t>
            </a:r>
            <a:r>
              <a:rPr lang="en-US" dirty="0" smtClean="0"/>
              <a:t> S.L.L</a:t>
            </a:r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531171" y="189922"/>
            <a:ext cx="5234469" cy="759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Open Professional Collaboration </a:t>
            </a:r>
          </a:p>
          <a:p>
            <a:r>
              <a:rPr lang="en-US" sz="2400" dirty="0" smtClean="0"/>
              <a:t>for Innovation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58961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838911" y="2632618"/>
            <a:ext cx="3100552" cy="7843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 smtClean="0"/>
          </a:p>
          <a:p>
            <a:pPr algn="ctr"/>
            <a:r>
              <a:rPr lang="es-ES" b="1" dirty="0" smtClean="0"/>
              <a:t>Aprendizaje basado en el trabajo</a:t>
            </a:r>
            <a:endParaRPr lang="en-US" b="1" dirty="0"/>
          </a:p>
        </p:txBody>
      </p:sp>
      <p:pic>
        <p:nvPicPr>
          <p:cNvPr id="1026" name="Picture 2" descr="C:\Users\Egidijus\Desktop\Ikonos\polygon-icons\png\96x96\male_us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859" y="2632618"/>
            <a:ext cx="300498" cy="300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47" name="Rounded Rectangle 1046"/>
          <p:cNvSpPr/>
          <p:nvPr/>
        </p:nvSpPr>
        <p:spPr>
          <a:xfrm>
            <a:off x="3128212" y="240632"/>
            <a:ext cx="3110161" cy="46923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rgbClr val="FFFF00"/>
                </a:solidFill>
              </a:rPr>
              <a:t>Mapa mental</a:t>
            </a:r>
            <a:endParaRPr lang="en-US" sz="2000" b="1" dirty="0">
              <a:solidFill>
                <a:srgbClr val="FFFF00"/>
              </a:solidFill>
            </a:endParaRPr>
          </a:p>
        </p:txBody>
      </p:sp>
      <p:grpSp>
        <p:nvGrpSpPr>
          <p:cNvPr id="1064" name="Group 1063"/>
          <p:cNvGrpSpPr/>
          <p:nvPr/>
        </p:nvGrpSpPr>
        <p:grpSpPr>
          <a:xfrm>
            <a:off x="3790833" y="1759794"/>
            <a:ext cx="3598354" cy="872824"/>
            <a:chOff x="3734910" y="1667132"/>
            <a:chExt cx="3598354" cy="872824"/>
          </a:xfrm>
        </p:grpSpPr>
        <p:grpSp>
          <p:nvGrpSpPr>
            <p:cNvPr id="1053" name="Group 1052"/>
            <p:cNvGrpSpPr/>
            <p:nvPr/>
          </p:nvGrpSpPr>
          <p:grpSpPr>
            <a:xfrm>
              <a:off x="3734910" y="1667132"/>
              <a:ext cx="3401593" cy="585180"/>
              <a:chOff x="3734910" y="1667132"/>
              <a:chExt cx="3401593" cy="585180"/>
            </a:xfrm>
          </p:grpSpPr>
          <p:sp>
            <p:nvSpPr>
              <p:cNvPr id="1051" name="Rounded Rectangle 1050"/>
              <p:cNvSpPr/>
              <p:nvPr/>
            </p:nvSpPr>
            <p:spPr>
              <a:xfrm>
                <a:off x="3734910" y="1667132"/>
                <a:ext cx="3401593" cy="585180"/>
              </a:xfrm>
              <a:prstGeom prst="roundRect">
                <a:avLst/>
              </a:prstGeom>
              <a:gradFill>
                <a:gsLst>
                  <a:gs pos="0">
                    <a:srgbClr val="92D050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 dirty="0" smtClean="0"/>
              </a:p>
              <a:p>
                <a:pPr algn="ctr"/>
                <a:r>
                  <a:rPr lang="es-ES" sz="1400" dirty="0" smtClean="0"/>
                  <a:t>Encontrar una web social</a:t>
                </a:r>
                <a:endParaRPr lang="en-US" sz="1400" dirty="0"/>
              </a:p>
            </p:txBody>
          </p:sp>
          <p:pic>
            <p:nvPicPr>
              <p:cNvPr id="1052" name="Picture 9" descr="C:\Users\Egidijus\Desktop\Ikonos\polygon-icons\png\96x96\search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23958" y="1766201"/>
                <a:ext cx="268320" cy="2683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063" name="Straight Connector 1062"/>
            <p:cNvCxnSpPr>
              <a:stCxn id="1051" idx="2"/>
              <a:endCxn id="4" idx="0"/>
            </p:cNvCxnSpPr>
            <p:nvPr/>
          </p:nvCxnSpPr>
          <p:spPr>
            <a:xfrm>
              <a:off x="5435707" y="2252312"/>
              <a:ext cx="1897557" cy="28764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7" name="Group 1066"/>
          <p:cNvGrpSpPr/>
          <p:nvPr/>
        </p:nvGrpSpPr>
        <p:grpSpPr>
          <a:xfrm>
            <a:off x="7389187" y="1436424"/>
            <a:ext cx="1646529" cy="1196194"/>
            <a:chOff x="7389187" y="1436424"/>
            <a:chExt cx="1646529" cy="1196194"/>
          </a:xfrm>
        </p:grpSpPr>
        <p:grpSp>
          <p:nvGrpSpPr>
            <p:cNvPr id="1058" name="Group 1057"/>
            <p:cNvGrpSpPr/>
            <p:nvPr/>
          </p:nvGrpSpPr>
          <p:grpSpPr>
            <a:xfrm>
              <a:off x="7403528" y="1436424"/>
              <a:ext cx="1632188" cy="690759"/>
              <a:chOff x="7403528" y="1436424"/>
              <a:chExt cx="1632188" cy="690759"/>
            </a:xfrm>
          </p:grpSpPr>
          <p:sp>
            <p:nvSpPr>
              <p:cNvPr id="1054" name="Rounded Rectangle 1053"/>
              <p:cNvSpPr/>
              <p:nvPr/>
            </p:nvSpPr>
            <p:spPr>
              <a:xfrm>
                <a:off x="7403528" y="1436424"/>
                <a:ext cx="1632188" cy="690759"/>
              </a:xfrm>
              <a:prstGeom prst="roundRect">
                <a:avLst/>
              </a:prstGeom>
              <a:gradFill>
                <a:gsLst>
                  <a:gs pos="0">
                    <a:srgbClr val="92D050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 dirty="0" smtClean="0"/>
              </a:p>
              <a:p>
                <a:pPr algn="ctr"/>
                <a:r>
                  <a:rPr lang="es-ES" sz="1600" dirty="0" smtClean="0"/>
                  <a:t>E</a:t>
                </a:r>
                <a:r>
                  <a:rPr lang="lt-LT" sz="1600" dirty="0" smtClean="0"/>
                  <a:t>mails</a:t>
                </a:r>
                <a:endParaRPr lang="en-US" sz="1600" dirty="0"/>
              </a:p>
            </p:txBody>
          </p:sp>
          <p:pic>
            <p:nvPicPr>
              <p:cNvPr id="1055" name="Picture 10" descr="C:\Users\Egidijus\Desktop\Ikonos\polygon-icons\png\96x96\mail.pn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77648" y="1475846"/>
                <a:ext cx="283948" cy="28394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066" name="Straight Connector 1065"/>
            <p:cNvCxnSpPr>
              <a:stCxn id="4" idx="0"/>
              <a:endCxn id="1054" idx="2"/>
            </p:cNvCxnSpPr>
            <p:nvPr/>
          </p:nvCxnSpPr>
          <p:spPr>
            <a:xfrm flipV="1">
              <a:off x="7389187" y="2127183"/>
              <a:ext cx="830435" cy="50543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0" name="Group 1069"/>
          <p:cNvGrpSpPr/>
          <p:nvPr/>
        </p:nvGrpSpPr>
        <p:grpSpPr>
          <a:xfrm>
            <a:off x="3380904" y="3416968"/>
            <a:ext cx="3250740" cy="1061838"/>
            <a:chOff x="3454860" y="4068427"/>
            <a:chExt cx="3250740" cy="1061838"/>
          </a:xfrm>
        </p:grpSpPr>
        <p:grpSp>
          <p:nvGrpSpPr>
            <p:cNvPr id="1050" name="Group 1049"/>
            <p:cNvGrpSpPr/>
            <p:nvPr/>
          </p:nvGrpSpPr>
          <p:grpSpPr>
            <a:xfrm>
              <a:off x="3454860" y="4322529"/>
              <a:ext cx="3250740" cy="807736"/>
              <a:chOff x="3129987" y="4274401"/>
              <a:chExt cx="3250740" cy="807736"/>
            </a:xfrm>
          </p:grpSpPr>
          <p:sp>
            <p:nvSpPr>
              <p:cNvPr id="1048" name="Rounded Rectangle 1047"/>
              <p:cNvSpPr/>
              <p:nvPr/>
            </p:nvSpPr>
            <p:spPr>
              <a:xfrm>
                <a:off x="3129987" y="4274401"/>
                <a:ext cx="3250740" cy="807736"/>
              </a:xfrm>
              <a:prstGeom prst="roundRect">
                <a:avLst/>
              </a:prstGeom>
              <a:gradFill>
                <a:gsLst>
                  <a:gs pos="0">
                    <a:srgbClr val="92D050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 dirty="0" smtClean="0"/>
              </a:p>
              <a:p>
                <a:pPr algn="ctr"/>
                <a:endParaRPr lang="lt-LT" dirty="0"/>
              </a:p>
              <a:p>
                <a:pPr algn="ctr"/>
                <a:r>
                  <a:rPr lang="es-ES" sz="1400" dirty="0" smtClean="0"/>
                  <a:t>Programas de desarrollo profesional</a:t>
                </a:r>
                <a:endParaRPr lang="en-US" sz="1400" dirty="0"/>
              </a:p>
            </p:txBody>
          </p:sp>
          <p:pic>
            <p:nvPicPr>
              <p:cNvPr id="1049" name="Picture 8" descr="C:\Users\Egidijus\Desktop\Ikonos\polygon-icons\png\96x96\vector_object.png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51948" y="4462273"/>
                <a:ext cx="406817" cy="3757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069" name="Straight Connector 1068"/>
            <p:cNvCxnSpPr>
              <a:stCxn id="1048" idx="0"/>
            </p:cNvCxnSpPr>
            <p:nvPr/>
          </p:nvCxnSpPr>
          <p:spPr>
            <a:xfrm flipV="1">
              <a:off x="5080230" y="4068427"/>
              <a:ext cx="832637" cy="25410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3" name="Group 1072"/>
          <p:cNvGrpSpPr/>
          <p:nvPr/>
        </p:nvGrpSpPr>
        <p:grpSpPr>
          <a:xfrm>
            <a:off x="5838911" y="3416968"/>
            <a:ext cx="2869788" cy="1944304"/>
            <a:chOff x="6230079" y="2908176"/>
            <a:chExt cx="2869788" cy="2919437"/>
          </a:xfrm>
        </p:grpSpPr>
        <p:grpSp>
          <p:nvGrpSpPr>
            <p:cNvPr id="1061" name="Group 1060"/>
            <p:cNvGrpSpPr/>
            <p:nvPr/>
          </p:nvGrpSpPr>
          <p:grpSpPr>
            <a:xfrm>
              <a:off x="6230079" y="5112158"/>
              <a:ext cx="2869788" cy="715455"/>
              <a:chOff x="6230079" y="5112158"/>
              <a:chExt cx="2869788" cy="715455"/>
            </a:xfrm>
          </p:grpSpPr>
          <p:sp>
            <p:nvSpPr>
              <p:cNvPr id="1059" name="Rounded Rectangle 1058"/>
              <p:cNvSpPr/>
              <p:nvPr/>
            </p:nvSpPr>
            <p:spPr>
              <a:xfrm>
                <a:off x="6230079" y="5112158"/>
                <a:ext cx="2869788" cy="715455"/>
              </a:xfrm>
              <a:prstGeom prst="roundRect">
                <a:avLst/>
              </a:prstGeom>
              <a:gradFill>
                <a:gsLst>
                  <a:gs pos="0">
                    <a:srgbClr val="92D050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 dirty="0" smtClean="0"/>
              </a:p>
              <a:p>
                <a:pPr algn="ctr"/>
                <a:r>
                  <a:rPr lang="lt-LT" sz="1400" dirty="0" smtClean="0"/>
                  <a:t>B</a:t>
                </a:r>
                <a:r>
                  <a:rPr lang="en-US" sz="1400" dirty="0" smtClean="0"/>
                  <a:t>log</a:t>
                </a:r>
                <a:r>
                  <a:rPr lang="lt-LT" sz="1400" dirty="0"/>
                  <a:t> </a:t>
                </a:r>
                <a:r>
                  <a:rPr lang="lt-LT" sz="1400" dirty="0" err="1" smtClean="0"/>
                  <a:t>posts</a:t>
                </a:r>
                <a:r>
                  <a:rPr lang="en-US" sz="1400" dirty="0" smtClean="0"/>
                  <a:t>, </a:t>
                </a:r>
                <a:r>
                  <a:rPr lang="es-ES" sz="1400" dirty="0" err="1" smtClean="0"/>
                  <a:t>articulos</a:t>
                </a:r>
                <a:r>
                  <a:rPr lang="es-ES" sz="1400" dirty="0" smtClean="0"/>
                  <a:t> </a:t>
                </a:r>
                <a:r>
                  <a:rPr lang="es-ES" sz="1400" dirty="0" err="1" smtClean="0"/>
                  <a:t>on</a:t>
                </a:r>
                <a:r>
                  <a:rPr lang="es-ES" sz="1400" dirty="0" smtClean="0"/>
                  <a:t> line</a:t>
                </a:r>
                <a:endParaRPr lang="en-US" sz="1400" dirty="0"/>
              </a:p>
            </p:txBody>
          </p:sp>
          <p:pic>
            <p:nvPicPr>
              <p:cNvPr id="1060" name="Picture 11" descr="C:\Users\Egidijus\Desktop\Ikonos\polygon-icons\png\96x96\list.png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 flipV="1">
                <a:off x="7471769" y="5112158"/>
                <a:ext cx="386408" cy="38640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072" name="Straight Connector 1071"/>
            <p:cNvCxnSpPr>
              <a:stCxn id="4" idx="2"/>
              <a:endCxn id="1059" idx="0"/>
            </p:cNvCxnSpPr>
            <p:nvPr/>
          </p:nvCxnSpPr>
          <p:spPr>
            <a:xfrm flipH="1">
              <a:off x="7664973" y="2908176"/>
              <a:ext cx="115382" cy="220398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7637713" y="3416968"/>
            <a:ext cx="1447765" cy="1277072"/>
            <a:chOff x="7579191" y="4419388"/>
            <a:chExt cx="1447765" cy="1277072"/>
          </a:xfrm>
        </p:grpSpPr>
        <p:grpSp>
          <p:nvGrpSpPr>
            <p:cNvPr id="12" name="Group 11"/>
            <p:cNvGrpSpPr/>
            <p:nvPr/>
          </p:nvGrpSpPr>
          <p:grpSpPr>
            <a:xfrm>
              <a:off x="7579191" y="4419388"/>
              <a:ext cx="1447765" cy="1277072"/>
              <a:chOff x="7579191" y="4419388"/>
              <a:chExt cx="1447765" cy="1277072"/>
            </a:xfrm>
          </p:grpSpPr>
          <p:sp>
            <p:nvSpPr>
              <p:cNvPr id="2" name="Rounded Rectangle 1"/>
              <p:cNvSpPr/>
              <p:nvPr/>
            </p:nvSpPr>
            <p:spPr>
              <a:xfrm>
                <a:off x="7579191" y="4666895"/>
                <a:ext cx="1447765" cy="1029565"/>
              </a:xfrm>
              <a:prstGeom prst="roundRect">
                <a:avLst/>
              </a:prstGeom>
              <a:gradFill>
                <a:gsLst>
                  <a:gs pos="0">
                    <a:srgbClr val="92D050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 dirty="0" smtClean="0"/>
              </a:p>
              <a:p>
                <a:pPr algn="ctr"/>
                <a:r>
                  <a:rPr lang="es-ES" sz="1400" dirty="0" smtClean="0"/>
                  <a:t>Aprendizaje incidental o informal</a:t>
                </a:r>
                <a:endParaRPr lang="en-US" sz="1400" dirty="0"/>
              </a:p>
            </p:txBody>
          </p:sp>
          <p:cxnSp>
            <p:nvCxnSpPr>
              <p:cNvPr id="8" name="Straight Connector 7"/>
              <p:cNvCxnSpPr>
                <a:endCxn id="2" idx="0"/>
              </p:cNvCxnSpPr>
              <p:nvPr/>
            </p:nvCxnSpPr>
            <p:spPr>
              <a:xfrm>
                <a:off x="8161100" y="4419388"/>
                <a:ext cx="141974" cy="247507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4" name="Picture 2" descr="C:\Users\Egidijus\Desktop\Ikonos\polygon-icons\png\96x96\megaphone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8766" y="4673490"/>
              <a:ext cx="265660" cy="265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" name="Rectangle 20"/>
          <p:cNvSpPr/>
          <p:nvPr/>
        </p:nvSpPr>
        <p:spPr>
          <a:xfrm>
            <a:off x="363860" y="1086194"/>
            <a:ext cx="2821404" cy="369384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200" dirty="0" smtClean="0">
                <a:solidFill>
                  <a:schemeClr val="tx1"/>
                </a:solidFill>
              </a:rPr>
              <a:t>Hay 5 </a:t>
            </a:r>
            <a:r>
              <a:rPr lang="en-US" sz="1200" dirty="0" err="1" smtClean="0">
                <a:solidFill>
                  <a:schemeClr val="tx1"/>
                </a:solidFill>
              </a:rPr>
              <a:t>maneras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informales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que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permiten</a:t>
            </a:r>
            <a:r>
              <a:rPr lang="en-US" sz="1200" dirty="0" smtClean="0">
                <a:solidFill>
                  <a:schemeClr val="tx1"/>
                </a:solidFill>
              </a:rPr>
              <a:t> a la </a:t>
            </a:r>
            <a:r>
              <a:rPr lang="en-US" sz="1200" dirty="0" err="1" smtClean="0">
                <a:solidFill>
                  <a:schemeClr val="tx1"/>
                </a:solidFill>
              </a:rPr>
              <a:t>gente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gestionar</a:t>
            </a:r>
            <a:r>
              <a:rPr lang="en-US" sz="1200" dirty="0" smtClean="0">
                <a:solidFill>
                  <a:schemeClr val="tx1"/>
                </a:solidFill>
              </a:rPr>
              <a:t> el </a:t>
            </a:r>
            <a:r>
              <a:rPr lang="en-US" sz="1200" dirty="0" err="1" smtClean="0">
                <a:solidFill>
                  <a:schemeClr val="tx1"/>
                </a:solidFill>
              </a:rPr>
              <a:t>tiempo</a:t>
            </a:r>
            <a:r>
              <a:rPr lang="en-US" sz="1200" dirty="0" smtClean="0">
                <a:solidFill>
                  <a:schemeClr val="tx1"/>
                </a:solidFill>
              </a:rPr>
              <a:t> de </a:t>
            </a:r>
            <a:r>
              <a:rPr lang="en-US" sz="1200" dirty="0" err="1" smtClean="0">
                <a:solidFill>
                  <a:schemeClr val="tx1"/>
                </a:solidFill>
              </a:rPr>
              <a:t>manera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más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productiva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utilizando</a:t>
            </a:r>
            <a:r>
              <a:rPr lang="en-US" sz="1200" dirty="0" smtClean="0">
                <a:solidFill>
                  <a:schemeClr val="tx1"/>
                </a:solidFill>
              </a:rPr>
              <a:t> NTIC: e-mail, </a:t>
            </a:r>
            <a:r>
              <a:rPr lang="en-US" sz="1200" dirty="0" err="1" smtClean="0">
                <a:solidFill>
                  <a:schemeClr val="tx1"/>
                </a:solidFill>
              </a:rPr>
              <a:t>conversaciones</a:t>
            </a:r>
            <a:r>
              <a:rPr lang="en-US" sz="1200" dirty="0" smtClean="0">
                <a:solidFill>
                  <a:schemeClr val="tx1"/>
                </a:solidFill>
              </a:rPr>
              <a:t> in-person, leer posts de los blogs, </a:t>
            </a:r>
            <a:r>
              <a:rPr lang="en-US" sz="1200" dirty="0" err="1" smtClean="0">
                <a:solidFill>
                  <a:schemeClr val="tx1"/>
                </a:solidFill>
              </a:rPr>
              <a:t>articulos</a:t>
            </a:r>
            <a:r>
              <a:rPr lang="en-US" sz="1200" dirty="0" smtClean="0">
                <a:solidFill>
                  <a:schemeClr val="tx1"/>
                </a:solidFill>
              </a:rPr>
              <a:t> on line, </a:t>
            </a:r>
            <a:r>
              <a:rPr lang="en-US" sz="1200" dirty="0" err="1" smtClean="0">
                <a:solidFill>
                  <a:schemeClr val="tx1"/>
                </a:solidFill>
              </a:rPr>
              <a:t>encontrar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una</a:t>
            </a:r>
            <a:r>
              <a:rPr lang="en-US" sz="1200" dirty="0" smtClean="0">
                <a:solidFill>
                  <a:schemeClr val="tx1"/>
                </a:solidFill>
              </a:rPr>
              <a:t> web social </a:t>
            </a:r>
            <a:r>
              <a:rPr lang="en-US" sz="1200" dirty="0" err="1" smtClean="0">
                <a:solidFill>
                  <a:schemeClr val="tx1"/>
                </a:solidFill>
              </a:rPr>
              <a:t>utilizando</a:t>
            </a:r>
            <a:r>
              <a:rPr lang="en-US" sz="1200" dirty="0" smtClean="0">
                <a:solidFill>
                  <a:schemeClr val="tx1"/>
                </a:solidFill>
              </a:rPr>
              <a:t> search engines (</a:t>
            </a:r>
            <a:r>
              <a:rPr lang="en-US" sz="1200" dirty="0" err="1" smtClean="0">
                <a:solidFill>
                  <a:schemeClr val="tx1"/>
                </a:solidFill>
              </a:rPr>
              <a:t>resolución</a:t>
            </a:r>
            <a:r>
              <a:rPr lang="en-US" sz="1200" dirty="0" smtClean="0">
                <a:solidFill>
                  <a:schemeClr val="tx1"/>
                </a:solidFill>
              </a:rPr>
              <a:t> de </a:t>
            </a:r>
            <a:r>
              <a:rPr lang="en-US" sz="1200" dirty="0" err="1" smtClean="0">
                <a:solidFill>
                  <a:schemeClr val="tx1"/>
                </a:solidFill>
              </a:rPr>
              <a:t>problemas</a:t>
            </a:r>
            <a:r>
              <a:rPr lang="en-US" sz="1200" dirty="0" smtClean="0">
                <a:solidFill>
                  <a:schemeClr val="tx1"/>
                </a:solidFill>
              </a:rPr>
              <a:t>); </a:t>
            </a:r>
            <a:r>
              <a:rPr lang="en-US" sz="1200" dirty="0" err="1" smtClean="0">
                <a:solidFill>
                  <a:schemeClr val="tx1"/>
                </a:solidFill>
              </a:rPr>
              <a:t>conectar</a:t>
            </a:r>
            <a:r>
              <a:rPr lang="en-US" sz="1200" dirty="0" smtClean="0">
                <a:solidFill>
                  <a:schemeClr val="tx1"/>
                </a:solidFill>
              </a:rPr>
              <a:t> con </a:t>
            </a:r>
            <a:r>
              <a:rPr lang="en-US" sz="1200" dirty="0" err="1" smtClean="0">
                <a:solidFill>
                  <a:schemeClr val="tx1"/>
                </a:solidFill>
              </a:rPr>
              <a:t>otras</a:t>
            </a:r>
            <a:r>
              <a:rPr lang="en-US" sz="1200" dirty="0" smtClean="0">
                <a:solidFill>
                  <a:schemeClr val="tx1"/>
                </a:solidFill>
              </a:rPr>
              <a:t> personas en </a:t>
            </a:r>
            <a:r>
              <a:rPr lang="en-US" sz="1200" dirty="0" err="1" smtClean="0">
                <a:solidFill>
                  <a:schemeClr val="tx1"/>
                </a:solidFill>
              </a:rPr>
              <a:t>redes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sociales</a:t>
            </a:r>
            <a:r>
              <a:rPr lang="en-US" sz="1200" dirty="0" smtClean="0">
                <a:solidFill>
                  <a:schemeClr val="tx1"/>
                </a:solidFill>
              </a:rPr>
              <a:t> o en </a:t>
            </a:r>
            <a:r>
              <a:rPr lang="en-US" sz="1200" dirty="0" err="1" smtClean="0">
                <a:solidFill>
                  <a:schemeClr val="tx1"/>
                </a:solidFill>
              </a:rPr>
              <a:t>grupos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privados</a:t>
            </a:r>
            <a:r>
              <a:rPr lang="en-US" sz="1200" dirty="0" smtClean="0">
                <a:solidFill>
                  <a:schemeClr val="tx1"/>
                </a:solidFill>
              </a:rPr>
              <a:t> o en </a:t>
            </a:r>
            <a:r>
              <a:rPr lang="en-US" sz="1200" dirty="0" err="1" smtClean="0">
                <a:solidFill>
                  <a:schemeClr val="tx1"/>
                </a:solidFill>
              </a:rPr>
              <a:t>comunidades</a:t>
            </a:r>
            <a:r>
              <a:rPr lang="en-US" sz="12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n-US" sz="1200" dirty="0" err="1" smtClean="0">
                <a:solidFill>
                  <a:schemeClr val="tx1"/>
                </a:solidFill>
              </a:rPr>
              <a:t>Estos</a:t>
            </a:r>
            <a:r>
              <a:rPr lang="en-US" sz="1200" dirty="0" smtClean="0">
                <a:solidFill>
                  <a:schemeClr val="tx1"/>
                </a:solidFill>
              </a:rPr>
              <a:t> son </a:t>
            </a:r>
            <a:r>
              <a:rPr lang="en-US" sz="1200" dirty="0" err="1" smtClean="0">
                <a:solidFill>
                  <a:schemeClr val="tx1"/>
                </a:solidFill>
              </a:rPr>
              <a:t>todos</a:t>
            </a:r>
            <a:r>
              <a:rPr lang="en-US" sz="1200" dirty="0" smtClean="0">
                <a:solidFill>
                  <a:schemeClr val="tx1"/>
                </a:solidFill>
              </a:rPr>
              <a:t> los </a:t>
            </a:r>
            <a:r>
              <a:rPr lang="en-US" sz="1200" dirty="0" err="1" smtClean="0">
                <a:solidFill>
                  <a:schemeClr val="tx1"/>
                </a:solidFill>
              </a:rPr>
              <a:t>relativamente</a:t>
            </a:r>
            <a:r>
              <a:rPr lang="en-US" sz="1200" dirty="0" smtClean="0">
                <a:solidFill>
                  <a:schemeClr val="tx1"/>
                </a:solidFill>
              </a:rPr>
              <a:t> simples y no </a:t>
            </a:r>
            <a:r>
              <a:rPr lang="en-US" sz="1200" dirty="0" err="1" smtClean="0">
                <a:solidFill>
                  <a:schemeClr val="tx1"/>
                </a:solidFill>
              </a:rPr>
              <a:t>muy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caros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que</a:t>
            </a:r>
            <a:r>
              <a:rPr lang="en-US" sz="1200" dirty="0" smtClean="0">
                <a:solidFill>
                  <a:schemeClr val="tx1"/>
                </a:solidFill>
              </a:rPr>
              <a:t> se </a:t>
            </a:r>
            <a:r>
              <a:rPr lang="en-US" sz="1200" dirty="0" err="1" smtClean="0">
                <a:solidFill>
                  <a:schemeClr val="tx1"/>
                </a:solidFill>
              </a:rPr>
              <a:t>utilizan</a:t>
            </a:r>
            <a:r>
              <a:rPr lang="en-US" sz="1200" dirty="0" smtClean="0">
                <a:solidFill>
                  <a:schemeClr val="tx1"/>
                </a:solidFill>
              </a:rPr>
              <a:t> en el </a:t>
            </a:r>
            <a:r>
              <a:rPr lang="en-US" sz="1200" dirty="0" err="1" smtClean="0">
                <a:solidFill>
                  <a:schemeClr val="tx1"/>
                </a:solidFill>
              </a:rPr>
              <a:t>trabajo</a:t>
            </a:r>
            <a:r>
              <a:rPr lang="en-US" sz="12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n-US" sz="1200" dirty="0" smtClean="0">
                <a:solidFill>
                  <a:schemeClr val="tx1"/>
                </a:solidFill>
              </a:rPr>
              <a:t>Las </a:t>
            </a:r>
            <a:r>
              <a:rPr lang="en-US" sz="1200" dirty="0" err="1" smtClean="0">
                <a:solidFill>
                  <a:schemeClr val="tx1"/>
                </a:solidFill>
              </a:rPr>
              <a:t>formas</a:t>
            </a:r>
            <a:r>
              <a:rPr lang="en-US" sz="1200" dirty="0" smtClean="0">
                <a:solidFill>
                  <a:schemeClr val="tx1"/>
                </a:solidFill>
              </a:rPr>
              <a:t> de </a:t>
            </a:r>
            <a:r>
              <a:rPr lang="en-US" sz="1200" dirty="0" err="1" smtClean="0">
                <a:solidFill>
                  <a:schemeClr val="tx1"/>
                </a:solidFill>
              </a:rPr>
              <a:t>gestionar</a:t>
            </a:r>
            <a:r>
              <a:rPr lang="en-US" sz="1200" dirty="0" smtClean="0">
                <a:solidFill>
                  <a:schemeClr val="tx1"/>
                </a:solidFill>
              </a:rPr>
              <a:t> el </a:t>
            </a:r>
            <a:r>
              <a:rPr lang="en-US" sz="1200" dirty="0" err="1" smtClean="0">
                <a:solidFill>
                  <a:schemeClr val="tx1"/>
                </a:solidFill>
              </a:rPr>
              <a:t>tiempo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sobre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todo</a:t>
            </a:r>
            <a:r>
              <a:rPr lang="en-US" sz="1200" dirty="0" smtClean="0">
                <a:solidFill>
                  <a:schemeClr val="tx1"/>
                </a:solidFill>
              </a:rPr>
              <a:t> la vista y el </a:t>
            </a:r>
            <a:r>
              <a:rPr lang="en-US" sz="1200" dirty="0" err="1" smtClean="0">
                <a:solidFill>
                  <a:schemeClr val="tx1"/>
                </a:solidFill>
              </a:rPr>
              <a:t>oído</a:t>
            </a:r>
            <a:r>
              <a:rPr lang="en-US" sz="1200" dirty="0" smtClean="0">
                <a:solidFill>
                  <a:schemeClr val="tx1"/>
                </a:solidFill>
              </a:rPr>
              <a:t>, son </a:t>
            </a:r>
            <a:r>
              <a:rPr lang="en-US" sz="1200" dirty="0" err="1" smtClean="0">
                <a:solidFill>
                  <a:schemeClr val="tx1"/>
                </a:solidFill>
              </a:rPr>
              <a:t>facilitadas</a:t>
            </a:r>
            <a:r>
              <a:rPr lang="en-US" sz="1200" dirty="0" smtClean="0">
                <a:solidFill>
                  <a:schemeClr val="tx1"/>
                </a:solidFill>
              </a:rPr>
              <a:t> a </a:t>
            </a:r>
            <a:r>
              <a:rPr lang="en-US" sz="1200" dirty="0" err="1" smtClean="0">
                <a:solidFill>
                  <a:schemeClr val="tx1"/>
                </a:solidFill>
              </a:rPr>
              <a:t>través</a:t>
            </a:r>
            <a:r>
              <a:rPr lang="en-US" sz="1200" dirty="0" smtClean="0">
                <a:solidFill>
                  <a:schemeClr val="tx1"/>
                </a:solidFill>
              </a:rPr>
              <a:t> de </a:t>
            </a:r>
            <a:r>
              <a:rPr lang="en-US" sz="1200" dirty="0" err="1" smtClean="0">
                <a:solidFill>
                  <a:schemeClr val="tx1"/>
                </a:solidFill>
              </a:rPr>
              <a:t>las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tecnologías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modernas</a:t>
            </a:r>
            <a:r>
              <a:rPr lang="en-US" sz="1200" dirty="0" smtClean="0">
                <a:solidFill>
                  <a:schemeClr val="tx1"/>
                </a:solidFill>
              </a:rPr>
              <a:t> y en </a:t>
            </a:r>
            <a:r>
              <a:rPr lang="en-US" sz="1200" dirty="0" err="1" smtClean="0">
                <a:solidFill>
                  <a:schemeClr val="tx1"/>
                </a:solidFill>
              </a:rPr>
              <a:t>diferentes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instrumentos</a:t>
            </a:r>
            <a:r>
              <a:rPr lang="en-US" sz="1200" dirty="0" smtClean="0">
                <a:solidFill>
                  <a:schemeClr val="tx1"/>
                </a:solidFill>
              </a:rPr>
              <a:t> y </a:t>
            </a:r>
            <a:r>
              <a:rPr lang="en-US" sz="1200" dirty="0" err="1" smtClean="0">
                <a:solidFill>
                  <a:schemeClr val="tx1"/>
                </a:solidFill>
              </a:rPr>
              <a:t>herramientas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que</a:t>
            </a:r>
            <a:r>
              <a:rPr lang="en-US" sz="1200" dirty="0" smtClean="0">
                <a:solidFill>
                  <a:schemeClr val="tx1"/>
                </a:solidFill>
              </a:rPr>
              <a:t> se </a:t>
            </a:r>
            <a:r>
              <a:rPr lang="en-US" sz="1200" dirty="0" err="1" smtClean="0">
                <a:solidFill>
                  <a:schemeClr val="tx1"/>
                </a:solidFill>
              </a:rPr>
              <a:t>pueden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usar</a:t>
            </a:r>
            <a:r>
              <a:rPr lang="en-US" sz="1200" dirty="0" smtClean="0">
                <a:solidFill>
                  <a:schemeClr val="tx1"/>
                </a:solidFill>
              </a:rPr>
              <a:t> no </a:t>
            </a:r>
            <a:r>
              <a:rPr lang="en-US" sz="1200" dirty="0" err="1" smtClean="0">
                <a:solidFill>
                  <a:schemeClr val="tx1"/>
                </a:solidFill>
              </a:rPr>
              <a:t>pueden</a:t>
            </a:r>
            <a:r>
              <a:rPr lang="en-US" sz="1200" dirty="0" smtClean="0">
                <a:solidFill>
                  <a:schemeClr val="tx1"/>
                </a:solidFill>
              </a:rPr>
              <a:t> ser </a:t>
            </a:r>
            <a:r>
              <a:rPr lang="en-US" sz="1200" dirty="0" err="1" smtClean="0">
                <a:solidFill>
                  <a:schemeClr val="tx1"/>
                </a:solidFill>
              </a:rPr>
              <a:t>tratadas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como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algo</a:t>
            </a:r>
            <a:r>
              <a:rPr lang="en-US" sz="1200" dirty="0" smtClean="0">
                <a:solidFill>
                  <a:schemeClr val="tx1"/>
                </a:solidFill>
              </a:rPr>
              <a:t> simple o sin </a:t>
            </a:r>
            <a:r>
              <a:rPr lang="en-US" sz="1200" dirty="0" err="1" smtClean="0">
                <a:solidFill>
                  <a:schemeClr val="tx1"/>
                </a:solidFill>
              </a:rPr>
              <a:t>concienciación</a:t>
            </a:r>
            <a:r>
              <a:rPr lang="en-US" sz="1200" dirty="0" smtClean="0">
                <a:solidFill>
                  <a:schemeClr val="tx1"/>
                </a:solidFill>
              </a:rPr>
              <a:t>.  La </a:t>
            </a:r>
            <a:r>
              <a:rPr lang="en-US" sz="1200" dirty="0" err="1" smtClean="0">
                <a:solidFill>
                  <a:schemeClr val="tx1"/>
                </a:solidFill>
              </a:rPr>
              <a:t>tecnología</a:t>
            </a:r>
            <a:r>
              <a:rPr lang="en-US" sz="1200" dirty="0" smtClean="0">
                <a:solidFill>
                  <a:schemeClr val="tx1"/>
                </a:solidFill>
              </a:rPr>
              <a:t> se </a:t>
            </a:r>
            <a:r>
              <a:rPr lang="en-US" sz="1200" dirty="0" err="1" smtClean="0">
                <a:solidFill>
                  <a:schemeClr val="tx1"/>
                </a:solidFill>
              </a:rPr>
              <a:t>han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convertido</a:t>
            </a:r>
            <a:r>
              <a:rPr lang="en-US" sz="1200" dirty="0" smtClean="0">
                <a:solidFill>
                  <a:schemeClr val="tx1"/>
                </a:solidFill>
              </a:rPr>
              <a:t> en </a:t>
            </a:r>
            <a:r>
              <a:rPr lang="en-US" sz="1200" dirty="0" err="1" smtClean="0">
                <a:solidFill>
                  <a:schemeClr val="tx1"/>
                </a:solidFill>
              </a:rPr>
              <a:t>una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extensión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nuestra</a:t>
            </a:r>
            <a:r>
              <a:rPr lang="en-US" sz="1200" dirty="0" smtClean="0">
                <a:solidFill>
                  <a:schemeClr val="tx1"/>
                </a:solidFill>
              </a:rPr>
              <a:t>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1" name="60 Rectángulo"/>
          <p:cNvSpPr/>
          <p:nvPr/>
        </p:nvSpPr>
        <p:spPr>
          <a:xfrm>
            <a:off x="6238373" y="709863"/>
            <a:ext cx="2847105" cy="57835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/>
              <a:t>Generalmente</a:t>
            </a:r>
            <a:r>
              <a:rPr lang="en-US" sz="1000" dirty="0" smtClean="0"/>
              <a:t> </a:t>
            </a:r>
            <a:r>
              <a:rPr lang="en-US" sz="1000" dirty="0" err="1" smtClean="0"/>
              <a:t>es</a:t>
            </a:r>
            <a:r>
              <a:rPr lang="en-US" sz="1000" dirty="0" smtClean="0"/>
              <a:t> </a:t>
            </a:r>
            <a:r>
              <a:rPr lang="en-US" sz="1000" dirty="0" err="1" smtClean="0"/>
              <a:t>abierto</a:t>
            </a:r>
            <a:r>
              <a:rPr lang="en-US" sz="1000" dirty="0" smtClean="0"/>
              <a:t> y </a:t>
            </a:r>
            <a:r>
              <a:rPr lang="en-US" sz="1000" dirty="0" err="1" smtClean="0"/>
              <a:t>muchas</a:t>
            </a:r>
            <a:r>
              <a:rPr lang="en-US" sz="1000" dirty="0" smtClean="0"/>
              <a:t> </a:t>
            </a:r>
            <a:r>
              <a:rPr lang="en-US" sz="1000" dirty="0" err="1" smtClean="0"/>
              <a:t>veces</a:t>
            </a:r>
            <a:r>
              <a:rPr lang="en-US" sz="1000" dirty="0" smtClean="0"/>
              <a:t> con </a:t>
            </a:r>
            <a:r>
              <a:rPr lang="en-US" sz="1000" dirty="0" err="1" smtClean="0"/>
              <a:t>opción</a:t>
            </a:r>
            <a:r>
              <a:rPr lang="en-US" sz="1000" dirty="0" smtClean="0"/>
              <a:t> a </a:t>
            </a:r>
            <a:r>
              <a:rPr lang="en-US" sz="1000" dirty="0" err="1" smtClean="0"/>
              <a:t>que</a:t>
            </a:r>
            <a:r>
              <a:rPr lang="en-US" sz="1000" dirty="0" smtClean="0"/>
              <a:t> </a:t>
            </a:r>
            <a:r>
              <a:rPr lang="en-US" sz="1000" dirty="0" err="1" smtClean="0"/>
              <a:t>nos</a:t>
            </a:r>
            <a:r>
              <a:rPr lang="en-US" sz="1000" dirty="0" smtClean="0"/>
              <a:t> </a:t>
            </a:r>
            <a:r>
              <a:rPr lang="en-US" sz="1000" dirty="0" err="1" smtClean="0"/>
              <a:t>avise</a:t>
            </a:r>
            <a:r>
              <a:rPr lang="en-US" sz="1000" dirty="0" smtClean="0"/>
              <a:t> de </a:t>
            </a:r>
            <a:r>
              <a:rPr lang="en-US" sz="1000" dirty="0" err="1" smtClean="0"/>
              <a:t>manera</a:t>
            </a:r>
            <a:r>
              <a:rPr lang="en-US" sz="1000" dirty="0" smtClean="0"/>
              <a:t> visual y/o </a:t>
            </a:r>
            <a:r>
              <a:rPr lang="en-US" sz="1000" dirty="0" err="1" smtClean="0"/>
              <a:t>auditiva</a:t>
            </a:r>
            <a:r>
              <a:rPr lang="en-US" sz="1000" dirty="0" smtClean="0"/>
              <a:t> </a:t>
            </a:r>
            <a:r>
              <a:rPr lang="en-US" sz="1000" dirty="0" err="1" smtClean="0"/>
              <a:t>cuando</a:t>
            </a:r>
            <a:r>
              <a:rPr lang="en-US" sz="1000" dirty="0" smtClean="0"/>
              <a:t> </a:t>
            </a:r>
            <a:r>
              <a:rPr lang="en-US" sz="1000" dirty="0" err="1" smtClean="0"/>
              <a:t>nos</a:t>
            </a:r>
            <a:r>
              <a:rPr lang="en-US" sz="1000" dirty="0" smtClean="0"/>
              <a:t> </a:t>
            </a:r>
            <a:r>
              <a:rPr lang="en-US" sz="1000" dirty="0" err="1" smtClean="0"/>
              <a:t>llegaun</a:t>
            </a:r>
            <a:r>
              <a:rPr lang="en-US" sz="1000" dirty="0" smtClean="0"/>
              <a:t> </a:t>
            </a:r>
            <a:r>
              <a:rPr lang="en-US" sz="1000" dirty="0" err="1" smtClean="0"/>
              <a:t>mensaje</a:t>
            </a:r>
            <a:r>
              <a:rPr lang="en-US" sz="1000" dirty="0" smtClean="0"/>
              <a:t>.</a:t>
            </a:r>
          </a:p>
        </p:txBody>
      </p:sp>
      <p:sp>
        <p:nvSpPr>
          <p:cNvPr id="78" name="77 Rectángulo"/>
          <p:cNvSpPr/>
          <p:nvPr/>
        </p:nvSpPr>
        <p:spPr>
          <a:xfrm>
            <a:off x="3790833" y="914399"/>
            <a:ext cx="2282708" cy="7122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err="1" smtClean="0"/>
              <a:t>Facebook</a:t>
            </a:r>
            <a:r>
              <a:rPr lang="es-ES" sz="1400" dirty="0" smtClean="0"/>
              <a:t>, </a:t>
            </a:r>
            <a:r>
              <a:rPr lang="es-ES" sz="1400" dirty="0" err="1" smtClean="0"/>
              <a:t>Twitter</a:t>
            </a:r>
            <a:r>
              <a:rPr lang="es-ES" sz="1400" dirty="0" smtClean="0"/>
              <a:t>, </a:t>
            </a:r>
            <a:r>
              <a:rPr lang="es-ES" sz="1400" dirty="0" err="1" smtClean="0"/>
              <a:t>Linked</a:t>
            </a:r>
            <a:r>
              <a:rPr lang="es-ES" sz="1400" dirty="0" smtClean="0"/>
              <a:t>-in, </a:t>
            </a:r>
            <a:r>
              <a:rPr lang="es-ES" sz="1400" dirty="0" err="1" smtClean="0"/>
              <a:t>Instagram</a:t>
            </a:r>
            <a:r>
              <a:rPr lang="es-ES" sz="1400" dirty="0" smtClean="0"/>
              <a:t>, </a:t>
            </a:r>
            <a:r>
              <a:rPr lang="es-ES" sz="1400" dirty="0" err="1" smtClean="0"/>
              <a:t>Pinterest</a:t>
            </a:r>
            <a:r>
              <a:rPr lang="es-ES" sz="1400" dirty="0" smtClean="0"/>
              <a:t>, </a:t>
            </a:r>
            <a:r>
              <a:rPr lang="es-ES" sz="1400" dirty="0" err="1" smtClean="0"/>
              <a:t>Flickr</a:t>
            </a:r>
            <a:r>
              <a:rPr lang="es-ES" sz="1400" dirty="0" smtClean="0"/>
              <a:t>, </a:t>
            </a:r>
            <a:r>
              <a:rPr lang="es-ES" sz="1400" dirty="0" err="1" smtClean="0"/>
              <a:t>You</a:t>
            </a:r>
            <a:r>
              <a:rPr lang="es-ES" sz="1400" dirty="0" smtClean="0"/>
              <a:t> </a:t>
            </a:r>
            <a:r>
              <a:rPr lang="es-ES" sz="1400" dirty="0" err="1" smtClean="0"/>
              <a:t>Tube</a:t>
            </a:r>
            <a:endParaRPr lang="es-ES" sz="1400" dirty="0"/>
          </a:p>
        </p:txBody>
      </p:sp>
      <p:cxnSp>
        <p:nvCxnSpPr>
          <p:cNvPr id="79" name="Straight Connector 1065"/>
          <p:cNvCxnSpPr>
            <a:stCxn id="1054" idx="0"/>
          </p:cNvCxnSpPr>
          <p:nvPr/>
        </p:nvCxnSpPr>
        <p:spPr>
          <a:xfrm flipV="1">
            <a:off x="8219622" y="1288218"/>
            <a:ext cx="414407" cy="14820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1065"/>
          <p:cNvCxnSpPr/>
          <p:nvPr/>
        </p:nvCxnSpPr>
        <p:spPr>
          <a:xfrm flipH="1" flipV="1">
            <a:off x="5648201" y="1626668"/>
            <a:ext cx="190710" cy="13312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89 Rectángulo"/>
          <p:cNvSpPr/>
          <p:nvPr/>
        </p:nvSpPr>
        <p:spPr>
          <a:xfrm>
            <a:off x="363860" y="5171929"/>
            <a:ext cx="3807419" cy="106524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err="1" smtClean="0"/>
              <a:t>Linked</a:t>
            </a:r>
            <a:r>
              <a:rPr lang="es-ES" sz="1200" dirty="0" smtClean="0"/>
              <a:t>-in: </a:t>
            </a:r>
            <a:endParaRPr lang="es-ES" sz="1200" dirty="0" smtClean="0"/>
          </a:p>
          <a:p>
            <a:pPr algn="ctr"/>
            <a:r>
              <a:rPr lang="es-ES" sz="1200" dirty="0" smtClean="0"/>
              <a:t>Usted se inscribe en actualizar su perfil, pero debido a la falta de inspiración, decide ver cómo van los </a:t>
            </a:r>
            <a:r>
              <a:rPr lang="es-ES" sz="1200" dirty="0" smtClean="0"/>
              <a:t>empleos </a:t>
            </a:r>
            <a:r>
              <a:rPr lang="es-ES" sz="1200" dirty="0" smtClean="0"/>
              <a:t>de tus amigos. Se hará una parada cuando se da cuenta que ha cerrado la sesión de </a:t>
            </a:r>
            <a:r>
              <a:rPr lang="es-ES" sz="1200" dirty="0" err="1" smtClean="0"/>
              <a:t>LinkedIn</a:t>
            </a:r>
            <a:r>
              <a:rPr lang="es-ES" sz="1200" dirty="0" smtClean="0"/>
              <a:t> y usted está buscando en los enlaces relacionados con </a:t>
            </a:r>
            <a:r>
              <a:rPr lang="es-ES" sz="1200" dirty="0" smtClean="0"/>
              <a:t>Pulse</a:t>
            </a:r>
            <a:endParaRPr lang="es-ES" sz="1200" dirty="0" smtClean="0"/>
          </a:p>
        </p:txBody>
      </p:sp>
      <p:cxnSp>
        <p:nvCxnSpPr>
          <p:cNvPr id="97" name="Straight Connector 1065"/>
          <p:cNvCxnSpPr/>
          <p:nvPr/>
        </p:nvCxnSpPr>
        <p:spPr>
          <a:xfrm flipV="1">
            <a:off x="3380904" y="4478807"/>
            <a:ext cx="953105" cy="69312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99 Rectángulo"/>
          <p:cNvSpPr/>
          <p:nvPr/>
        </p:nvSpPr>
        <p:spPr>
          <a:xfrm>
            <a:off x="4600877" y="5558646"/>
            <a:ext cx="4338586" cy="11501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bg1"/>
                </a:solidFill>
              </a:rPr>
              <a:t>Es una discusión o sitio web de información publicada en la </a:t>
            </a:r>
            <a:r>
              <a:rPr lang="es-ES" sz="1200" dirty="0" err="1" smtClean="0">
                <a:solidFill>
                  <a:schemeClr val="bg1"/>
                </a:solidFill>
              </a:rPr>
              <a:t>World</a:t>
            </a:r>
            <a:r>
              <a:rPr lang="es-ES" sz="1200" dirty="0" smtClean="0">
                <a:solidFill>
                  <a:schemeClr val="bg1"/>
                </a:solidFill>
              </a:rPr>
              <a:t> </a:t>
            </a:r>
            <a:r>
              <a:rPr lang="es-ES" sz="1200" dirty="0" err="1" smtClean="0">
                <a:solidFill>
                  <a:schemeClr val="bg1"/>
                </a:solidFill>
              </a:rPr>
              <a:t>Wide</a:t>
            </a:r>
            <a:r>
              <a:rPr lang="es-ES" sz="1200" dirty="0" smtClean="0">
                <a:solidFill>
                  <a:schemeClr val="bg1"/>
                </a:solidFill>
              </a:rPr>
              <a:t> Web que consiste en entradas de texto de estilo discretos diario, a menudo informales ( "mensajes"). Los mensajes son típicamente muestran en orden cronológico inverso, de modo que el mensaje más reciente aparece primero, en la parte superior de la página Web</a:t>
            </a:r>
            <a:endParaRPr lang="es-ES" sz="1200" dirty="0">
              <a:solidFill>
                <a:schemeClr val="bg1"/>
              </a:solidFill>
            </a:endParaRPr>
          </a:p>
        </p:txBody>
      </p:sp>
      <p:cxnSp>
        <p:nvCxnSpPr>
          <p:cNvPr id="107" name="Straight Connector 1065"/>
          <p:cNvCxnSpPr/>
          <p:nvPr/>
        </p:nvCxnSpPr>
        <p:spPr>
          <a:xfrm flipH="1" flipV="1">
            <a:off x="6587356" y="5361272"/>
            <a:ext cx="302535" cy="19737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2125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141999" y="973373"/>
            <a:ext cx="6630401" cy="2172230"/>
          </a:xfrm>
        </p:spPr>
        <p:txBody>
          <a:bodyPr>
            <a:noAutofit/>
          </a:bodyPr>
          <a:lstStyle/>
          <a:p>
            <a:r>
              <a:rPr lang="en-US" sz="2800" dirty="0"/>
              <a:t>Produced by </a:t>
            </a:r>
            <a:r>
              <a:rPr lang="es-ES" sz="2800" dirty="0" smtClean="0"/>
              <a:t>Zaloa Mitxelena </a:t>
            </a:r>
            <a:r>
              <a:rPr lang="en-US" sz="2800" dirty="0" smtClean="0"/>
              <a:t>in </a:t>
            </a:r>
            <a:r>
              <a:rPr lang="en-US" sz="2800" dirty="0"/>
              <a:t>the framework of Erasmus+ project</a:t>
            </a:r>
            <a:br>
              <a:rPr lang="en-US" sz="2800" dirty="0"/>
            </a:br>
            <a:r>
              <a:rPr lang="en-US" sz="2800" dirty="0"/>
              <a:t>“Open Professional </a:t>
            </a:r>
            <a:r>
              <a:rPr lang="en-US" sz="2800" dirty="0" smtClean="0"/>
              <a:t>Collaboration </a:t>
            </a:r>
            <a:r>
              <a:rPr lang="en-US" sz="2800" dirty="0"/>
              <a:t>for </a:t>
            </a:r>
            <a:r>
              <a:rPr lang="en-US" sz="2800" dirty="0" smtClean="0"/>
              <a:t>Innovation”</a:t>
            </a:r>
            <a:endParaRPr lang="en-US" sz="2800" dirty="0"/>
          </a:p>
        </p:txBody>
      </p:sp>
      <p:sp>
        <p:nvSpPr>
          <p:cNvPr id="10" name="Subtitle 8"/>
          <p:cNvSpPr txBox="1">
            <a:spLocks/>
          </p:cNvSpPr>
          <p:nvPr/>
        </p:nvSpPr>
        <p:spPr>
          <a:xfrm>
            <a:off x="1141999" y="2931936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Project No. 2014-1-LT01-KA202-000562</a:t>
            </a:r>
          </a:p>
        </p:txBody>
      </p:sp>
      <p:sp>
        <p:nvSpPr>
          <p:cNvPr id="11" name="Subtitle 8"/>
          <p:cNvSpPr txBox="1">
            <a:spLocks/>
          </p:cNvSpPr>
          <p:nvPr/>
        </p:nvSpPr>
        <p:spPr>
          <a:xfrm>
            <a:off x="1141999" y="4449408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This project has been funded </a:t>
            </a:r>
            <a:r>
              <a:rPr lang="en-US" dirty="0" smtClean="0"/>
              <a:t>by Erasmus + </a:t>
            </a:r>
            <a:r>
              <a:rPr lang="en-US" dirty="0" err="1" smtClean="0"/>
              <a:t>programme</a:t>
            </a:r>
            <a:r>
              <a:rPr lang="en-US" dirty="0" smtClean="0"/>
              <a:t> of the European Union. </a:t>
            </a:r>
            <a:r>
              <a:rPr lang="en-US" dirty="0"/>
              <a:t>This </a:t>
            </a:r>
            <a:r>
              <a:rPr lang="en-US" dirty="0" smtClean="0"/>
              <a:t>OER </a:t>
            </a:r>
            <a:r>
              <a:rPr lang="en-US" dirty="0"/>
              <a:t>reflects the views only of the </a:t>
            </a:r>
            <a:r>
              <a:rPr lang="en-US" dirty="0" smtClean="0"/>
              <a:t>authors, </a:t>
            </a:r>
            <a:r>
              <a:rPr lang="en-US" dirty="0"/>
              <a:t>and the </a:t>
            </a:r>
            <a:r>
              <a:rPr lang="en-US" dirty="0" smtClean="0"/>
              <a:t>Commission </a:t>
            </a:r>
            <a:r>
              <a:rPr lang="en-US" dirty="0"/>
              <a:t>cannot be held responsible for any use which may be made of the information contained therein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498061" y="6459865"/>
            <a:ext cx="24777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858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Work based learning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</TotalTime>
  <Words>383</Words>
  <Application>Microsoft Office PowerPoint</Application>
  <PresentationFormat>Presentación en pantalla (4:3)</PresentationFormat>
  <Paragraphs>33</Paragraphs>
  <Slides>3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Office Theme</vt:lpstr>
      <vt:lpstr> OER –  Gestión del tiempo basado en el aprendizaje en el trabajo para ser más productivo  </vt:lpstr>
      <vt:lpstr>Diapositiva 2</vt:lpstr>
      <vt:lpstr>Diapositiva 3</vt:lpstr>
    </vt:vector>
  </TitlesOfParts>
  <Company>Vytauto Didžiojo universitetas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based learning</dc:title>
  <dc:creator>Danutė Pranckutė</dc:creator>
  <cp:lastModifiedBy>zaloa.mitxelena</cp:lastModifiedBy>
  <cp:revision>73</cp:revision>
  <dcterms:created xsi:type="dcterms:W3CDTF">2015-01-05T11:41:52Z</dcterms:created>
  <dcterms:modified xsi:type="dcterms:W3CDTF">2016-09-20T09:16:26Z</dcterms:modified>
</cp:coreProperties>
</file>