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0"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9" name="Shape 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6" name="Shape 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3" name="Shape 1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0" name="Shape 11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7" name="Shape 11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4" name="Shape 12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8" name="Shape 18"/>
        <p:cNvGrpSpPr/>
        <p:nvPr/>
      </p:nvGrpSpPr>
      <p:grpSpPr>
        <a:xfrm>
          <a:off x="0" y="0"/>
          <a:ext cx="0" cy="0"/>
          <a:chOff x="0" y="0"/>
          <a:chExt cx="0" cy="0"/>
        </a:xfrm>
      </p:grpSpPr>
      <p:sp>
        <p:nvSpPr>
          <p:cNvPr id="19" name="Shape 19"/>
          <p:cNvSpPr txBox="1"/>
          <p:nvPr>
            <p:ph type="ctrTitle"/>
          </p:nvPr>
        </p:nvSpPr>
        <p:spPr>
          <a:xfrm>
            <a:off x="1141998" y="1201971"/>
            <a:ext cx="6630402" cy="237309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20" name="Shape 20"/>
          <p:cNvSpPr txBox="1"/>
          <p:nvPr>
            <p:ph idx="1" type="subTitle"/>
          </p:nvPr>
        </p:nvSpPr>
        <p:spPr>
          <a:xfrm>
            <a:off x="1141999" y="3692460"/>
            <a:ext cx="6630400" cy="2102354"/>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Arial"/>
                <a:ea typeface="Arial"/>
                <a:cs typeface="Arial"/>
                <a:sym typeface="Arial"/>
              </a:defRPr>
            </a:lvl1pPr>
            <a:lvl2pPr indent="0" lvl="1" marL="457200" marR="0" rtl="0" algn="ctr">
              <a:spcBef>
                <a:spcPts val="560"/>
              </a:spcBef>
              <a:buClr>
                <a:srgbClr val="888888"/>
              </a:buClr>
              <a:buFont typeface="Arial"/>
              <a:buNone/>
              <a:defRPr b="0" i="0" sz="2800" u="none" cap="none" strike="noStrike">
                <a:solidFill>
                  <a:srgbClr val="888888"/>
                </a:solidFill>
                <a:latin typeface="Arial"/>
                <a:ea typeface="Arial"/>
                <a:cs typeface="Arial"/>
                <a:sym typeface="Arial"/>
              </a:defRPr>
            </a:lvl2pPr>
            <a:lvl3pPr indent="0" lvl="2" marL="914400" marR="0" rtl="0" algn="ctr">
              <a:spcBef>
                <a:spcPts val="480"/>
              </a:spcBef>
              <a:buClr>
                <a:srgbClr val="888888"/>
              </a:buClr>
              <a:buFont typeface="Arial"/>
              <a:buNone/>
              <a:defRPr b="0" i="0" sz="2400" u="none" cap="none" strike="noStrike">
                <a:solidFill>
                  <a:srgbClr val="888888"/>
                </a:solidFill>
                <a:latin typeface="Arial"/>
                <a:ea typeface="Arial"/>
                <a:cs typeface="Arial"/>
                <a:sym typeface="Arial"/>
              </a:defRPr>
            </a:lvl3pPr>
            <a:lvl4pPr indent="0" lvl="3" marL="13716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4pPr>
            <a:lvl5pPr indent="0" lvl="4" marL="18288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21" name="Shape 2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2" name="Shape 2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3" name="Shape 2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t/>
            </a:r>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5" name="Shape 75"/>
        <p:cNvGrpSpPr/>
        <p:nvPr/>
      </p:nvGrpSpPr>
      <p:grpSpPr>
        <a:xfrm>
          <a:off x="0" y="0"/>
          <a:ext cx="0" cy="0"/>
          <a:chOff x="0" y="0"/>
          <a:chExt cx="0" cy="0"/>
        </a:xfrm>
      </p:grpSpPr>
      <p:sp>
        <p:nvSpPr>
          <p:cNvPr id="76" name="Shape 76"/>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7" name="Shape 77"/>
          <p:cNvSpPr txBox="1"/>
          <p:nvPr>
            <p:ph idx="1" type="body"/>
          </p:nvPr>
        </p:nvSpPr>
        <p:spPr>
          <a:xfrm rot="5400000">
            <a:off x="2299931" y="442268"/>
            <a:ext cx="4354694" cy="6670557"/>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78" name="Shape 7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1" name="Shape 81"/>
        <p:cNvGrpSpPr/>
        <p:nvPr/>
      </p:nvGrpSpPr>
      <p:grpSpPr>
        <a:xfrm>
          <a:off x="0" y="0"/>
          <a:ext cx="0" cy="0"/>
          <a:chOff x="0" y="0"/>
          <a:chExt cx="0" cy="0"/>
        </a:xfrm>
      </p:grpSpPr>
      <p:sp>
        <p:nvSpPr>
          <p:cNvPr id="82" name="Shape 82"/>
          <p:cNvSpPr txBox="1"/>
          <p:nvPr>
            <p:ph type="title"/>
          </p:nvPr>
        </p:nvSpPr>
        <p:spPr>
          <a:xfrm rot="5400000">
            <a:off x="4508673" y="2395364"/>
            <a:ext cx="5851525" cy="1610071"/>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3" name="Shape 83"/>
          <p:cNvSpPr txBox="1"/>
          <p:nvPr>
            <p:ph idx="1" type="body"/>
          </p:nvPr>
        </p:nvSpPr>
        <p:spPr>
          <a:xfrm rot="5400000">
            <a:off x="883735" y="532900"/>
            <a:ext cx="5851525" cy="5335000"/>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84" name="Shape 8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5" name="Shape 8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6" name="Shape 8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4" name="Shape 24"/>
        <p:cNvGrpSpPr/>
        <p:nvPr/>
      </p:nvGrpSpPr>
      <p:grpSpPr>
        <a:xfrm>
          <a:off x="0" y="0"/>
          <a:ext cx="0" cy="0"/>
          <a:chOff x="0" y="0"/>
          <a:chExt cx="0" cy="0"/>
        </a:xfrm>
      </p:grpSpPr>
      <p:sp>
        <p:nvSpPr>
          <p:cNvPr id="25" name="Shape 25"/>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6" name="Shape 26"/>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7" name="Shape 2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8" name="Shape 2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0" name="Shape 30"/>
        <p:cNvGrpSpPr/>
        <p:nvPr/>
      </p:nvGrpSpPr>
      <p:grpSpPr>
        <a:xfrm>
          <a:off x="0" y="0"/>
          <a:ext cx="0" cy="0"/>
          <a:chOff x="0" y="0"/>
          <a:chExt cx="0" cy="0"/>
        </a:xfrm>
      </p:grpSpPr>
      <p:sp>
        <p:nvSpPr>
          <p:cNvPr id="31" name="Shape 31"/>
          <p:cNvSpPr txBox="1"/>
          <p:nvPr>
            <p:ph type="title"/>
          </p:nvPr>
        </p:nvSpPr>
        <p:spPr>
          <a:xfrm>
            <a:off x="1174016" y="4406900"/>
            <a:ext cx="6638538" cy="1362075"/>
          </a:xfrm>
          <a:prstGeom prst="rect">
            <a:avLst/>
          </a:prstGeom>
          <a:noFill/>
          <a:ln>
            <a:noFill/>
          </a:ln>
        </p:spPr>
        <p:txBody>
          <a:bodyPr anchorCtr="0" anchor="t" bIns="91425" lIns="91425" rIns="91425" tIns="91425"/>
          <a:lstStyle>
            <a:lvl1pPr lvl="0" rtl="0" algn="l">
              <a:spcBef>
                <a:spcPts val="0"/>
              </a:spcBef>
              <a:defRPr b="1" sz="4000"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1" type="body"/>
          </p:nvPr>
        </p:nvSpPr>
        <p:spPr>
          <a:xfrm>
            <a:off x="1174016" y="2906713"/>
            <a:ext cx="6638540" cy="1500187"/>
          </a:xfrm>
          <a:prstGeom prst="rect">
            <a:avLst/>
          </a:prstGeom>
          <a:noFill/>
          <a:ln>
            <a:noFill/>
          </a:ln>
        </p:spPr>
        <p:txBody>
          <a:bodyPr anchorCtr="0" anchor="b" bIns="91425" lIns="91425" rIns="91425" tIns="91425"/>
          <a:lstStyle>
            <a:lvl1pPr indent="0" lvl="0" marL="0" rtl="0">
              <a:spcBef>
                <a:spcPts val="0"/>
              </a:spcBef>
              <a:buClr>
                <a:srgbClr val="888888"/>
              </a:buClr>
              <a:buNone/>
              <a:defRPr sz="2000">
                <a:solidFill>
                  <a:srgbClr val="888888"/>
                </a:solidFill>
              </a:defRPr>
            </a:lvl1pPr>
            <a:lvl2pPr indent="0" lvl="1" marL="457200" rtl="0">
              <a:spcBef>
                <a:spcPts val="0"/>
              </a:spcBef>
              <a:buClr>
                <a:srgbClr val="888888"/>
              </a:buClr>
              <a:buNone/>
              <a:defRPr sz="1800">
                <a:solidFill>
                  <a:srgbClr val="888888"/>
                </a:solidFill>
              </a:defRPr>
            </a:lvl2pPr>
            <a:lvl3pPr indent="0" lvl="2" marL="914400" rtl="0">
              <a:spcBef>
                <a:spcPts val="0"/>
              </a:spcBef>
              <a:buClr>
                <a:srgbClr val="888888"/>
              </a:buClr>
              <a:buNone/>
              <a:defRPr sz="1600">
                <a:solidFill>
                  <a:srgbClr val="888888"/>
                </a:solidFill>
              </a:defRPr>
            </a:lvl3pPr>
            <a:lvl4pPr indent="0" lvl="3" marL="1371600" rtl="0">
              <a:spcBef>
                <a:spcPts val="0"/>
              </a:spcBef>
              <a:buClr>
                <a:srgbClr val="888888"/>
              </a:buClr>
              <a:buNone/>
              <a:defRPr sz="1400">
                <a:solidFill>
                  <a:srgbClr val="888888"/>
                </a:solidFill>
              </a:defRPr>
            </a:lvl4pPr>
            <a:lvl5pPr indent="0" lvl="4" marL="1828800" rtl="0">
              <a:spcBef>
                <a:spcPts val="0"/>
              </a:spcBef>
              <a:buClr>
                <a:srgbClr val="888888"/>
              </a:buClr>
              <a:buNone/>
              <a:defRPr sz="1400">
                <a:solidFill>
                  <a:srgbClr val="888888"/>
                </a:solidFill>
              </a:defRPr>
            </a:lvl5pPr>
            <a:lvl6pPr indent="0" lvl="5" marL="2286000" rtl="0">
              <a:spcBef>
                <a:spcPts val="0"/>
              </a:spcBef>
              <a:buClr>
                <a:srgbClr val="888888"/>
              </a:buClr>
              <a:buFont typeface="Calibri"/>
              <a:buNone/>
              <a:defRPr sz="1400">
                <a:solidFill>
                  <a:srgbClr val="888888"/>
                </a:solidFill>
              </a:defRPr>
            </a:lvl6pPr>
            <a:lvl7pPr indent="0" lvl="6" marL="2743200" rtl="0">
              <a:spcBef>
                <a:spcPts val="0"/>
              </a:spcBef>
              <a:buClr>
                <a:srgbClr val="888888"/>
              </a:buClr>
              <a:buFont typeface="Calibri"/>
              <a:buNone/>
              <a:defRPr sz="1400">
                <a:solidFill>
                  <a:srgbClr val="888888"/>
                </a:solidFill>
              </a:defRPr>
            </a:lvl7pPr>
            <a:lvl8pPr indent="0" lvl="7" marL="3200400" rtl="0">
              <a:spcBef>
                <a:spcPts val="0"/>
              </a:spcBef>
              <a:buClr>
                <a:srgbClr val="888888"/>
              </a:buClr>
              <a:buFont typeface="Calibri"/>
              <a:buNone/>
              <a:defRPr sz="1400">
                <a:solidFill>
                  <a:srgbClr val="888888"/>
                </a:solidFill>
              </a:defRPr>
            </a:lvl8pPr>
            <a:lvl9pPr indent="0" lvl="8" marL="3657600" rtl="0">
              <a:spcBef>
                <a:spcPts val="0"/>
              </a:spcBef>
              <a:buClr>
                <a:srgbClr val="888888"/>
              </a:buClr>
              <a:buFont typeface="Calibri"/>
              <a:buNone/>
              <a:defRPr sz="1400">
                <a:solidFill>
                  <a:srgbClr val="888888"/>
                </a:solidFill>
              </a:defRPr>
            </a:lvl9pPr>
          </a:lstStyle>
          <a:p/>
        </p:txBody>
      </p:sp>
      <p:sp>
        <p:nvSpPr>
          <p:cNvPr id="33" name="Shape 3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6" name="Shape 36"/>
        <p:cNvGrpSpPr/>
        <p:nvPr/>
      </p:nvGrpSpPr>
      <p:grpSpPr>
        <a:xfrm>
          <a:off x="0" y="0"/>
          <a:ext cx="0" cy="0"/>
          <a:chOff x="0" y="0"/>
          <a:chExt cx="0" cy="0"/>
        </a:xfrm>
      </p:grpSpPr>
      <p:sp>
        <p:nvSpPr>
          <p:cNvPr id="37" name="Shape 37"/>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1141998" y="1600200"/>
            <a:ext cx="3353801"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39" name="Shape 39"/>
          <p:cNvSpPr txBox="1"/>
          <p:nvPr>
            <p:ph idx="2" type="body"/>
          </p:nvPr>
        </p:nvSpPr>
        <p:spPr>
          <a:xfrm>
            <a:off x="4648200" y="1600200"/>
            <a:ext cx="3164356"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40" name="Shape 4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3" name="Shape 43"/>
        <p:cNvGrpSpPr/>
        <p:nvPr/>
      </p:nvGrpSpPr>
      <p:grpSpPr>
        <a:xfrm>
          <a:off x="0" y="0"/>
          <a:ext cx="0" cy="0"/>
          <a:chOff x="0" y="0"/>
          <a:chExt cx="0" cy="0"/>
        </a:xfrm>
      </p:grpSpPr>
      <p:sp>
        <p:nvSpPr>
          <p:cNvPr id="44" name="Shape 44"/>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5" name="Shape 45"/>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6" name="Shape 46"/>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7" name="Shape 47"/>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8" name="Shape 48"/>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9" name="Shape 4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0" name="Shape 5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2" name="Shape 52"/>
        <p:cNvGrpSpPr/>
        <p:nvPr/>
      </p:nvGrpSpPr>
      <p:grpSpPr>
        <a:xfrm>
          <a:off x="0" y="0"/>
          <a:ext cx="0" cy="0"/>
          <a:chOff x="0" y="0"/>
          <a:chExt cx="0" cy="0"/>
        </a:xfrm>
      </p:grpSpPr>
      <p:sp>
        <p:nvSpPr>
          <p:cNvPr id="53" name="Shape 53"/>
          <p:cNvSpPr txBox="1"/>
          <p:nvPr>
            <p:ph type="title"/>
          </p:nvPr>
        </p:nvSpPr>
        <p:spPr>
          <a:xfrm>
            <a:off x="1141998" y="722862"/>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1" name="Shape 61"/>
        <p:cNvGrpSpPr/>
        <p:nvPr/>
      </p:nvGrpSpPr>
      <p:grpSpPr>
        <a:xfrm>
          <a:off x="0" y="0"/>
          <a:ext cx="0" cy="0"/>
          <a:chOff x="0" y="0"/>
          <a:chExt cx="0" cy="0"/>
        </a:xfrm>
      </p:grpSpPr>
      <p:sp>
        <p:nvSpPr>
          <p:cNvPr id="62" name="Shape 62"/>
          <p:cNvSpPr txBox="1"/>
          <p:nvPr>
            <p:ph type="title"/>
          </p:nvPr>
        </p:nvSpPr>
        <p:spPr>
          <a:xfrm>
            <a:off x="457200" y="273050"/>
            <a:ext cx="3008313" cy="1162049"/>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p:txBody>
      </p:sp>
      <p:sp>
        <p:nvSpPr>
          <p:cNvPr id="64" name="Shape 64"/>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65" name="Shape 6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txBox="1"/>
          <p:nvPr>
            <p:ph type="title"/>
          </p:nvPr>
        </p:nvSpPr>
        <p:spPr>
          <a:xfrm>
            <a:off x="1183933" y="4800600"/>
            <a:ext cx="6628623" cy="566737"/>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p:nvPr>
            <p:ph idx="2" type="pic"/>
          </p:nvPr>
        </p:nvSpPr>
        <p:spPr>
          <a:xfrm>
            <a:off x="1183933" y="207244"/>
            <a:ext cx="6628623" cy="4114800"/>
          </a:xfrm>
          <a:prstGeom prst="rect">
            <a:avLst/>
          </a:prstGeom>
          <a:noFill/>
          <a:ln>
            <a:noFill/>
          </a:ln>
        </p:spPr>
        <p:txBody>
          <a:bodyPr anchorCtr="0" anchor="ctr" bIns="91425" lIns="91425" rIns="91425" tIns="91425"/>
          <a:lstStyle>
            <a:lvl1pPr indent="0" lvl="0" marL="0" marR="0" rtl="0" algn="l">
              <a:spcBef>
                <a:spcPts val="0"/>
              </a:spcBef>
              <a:buClr>
                <a:srgbClr val="888888"/>
              </a:buClr>
              <a:buFont typeface="Calibri"/>
              <a:buNone/>
              <a:defRPr b="0" i="0" sz="3200" u="none" cap="none" strike="noStrike">
                <a:solidFill>
                  <a:srgbClr val="888888"/>
                </a:solidFill>
                <a:latin typeface="Calibri"/>
                <a:ea typeface="Calibri"/>
                <a:cs typeface="Calibri"/>
                <a:sym typeface="Calibri"/>
              </a:defRPr>
            </a:lvl1pPr>
            <a:lvl2pPr indent="0" lvl="1" marL="457200" marR="0" rtl="0" algn="l">
              <a:spcBef>
                <a:spcPts val="0"/>
              </a:spcBef>
              <a:buClr>
                <a:schemeClr val="dk1"/>
              </a:buClr>
              <a:buFont typeface="Calibri"/>
              <a:buNone/>
              <a:defRPr b="0" i="0" sz="28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24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9pPr>
          </a:lstStyle>
          <a:p/>
        </p:txBody>
      </p:sp>
      <p:sp>
        <p:nvSpPr>
          <p:cNvPr id="71" name="Shape 71"/>
          <p:cNvSpPr txBox="1"/>
          <p:nvPr>
            <p:ph idx="1" type="body"/>
          </p:nvPr>
        </p:nvSpPr>
        <p:spPr>
          <a:xfrm>
            <a:off x="1183933" y="5367337"/>
            <a:ext cx="6628623" cy="804861"/>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72" name="Shape 7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4" name="Shape 7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00.gif"/><Relationship Id="rId2" Type="http://schemas.openxmlformats.org/officeDocument/2006/relationships/image" Target="../media/image03.gif"/><Relationship Id="rId3" Type="http://schemas.openxmlformats.org/officeDocument/2006/relationships/image" Target="../media/image01.png"/><Relationship Id="rId4" Type="http://schemas.openxmlformats.org/officeDocument/2006/relationships/image" Target="../media/image02.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6" Type="http://schemas.openxmlformats.org/officeDocument/2006/relationships/theme" Target="../theme/theme2.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E9E9E9"/>
        </a:solidFill>
      </p:bgPr>
    </p:bg>
    <p:spTree>
      <p:nvGrpSpPr>
        <p:cNvPr id="5" name="Shape 5"/>
        <p:cNvGrpSpPr/>
        <p:nvPr/>
      </p:nvGrpSpPr>
      <p:grpSpPr>
        <a:xfrm>
          <a:off x="0" y="0"/>
          <a:ext cx="0" cy="0"/>
          <a:chOff x="0" y="0"/>
          <a:chExt cx="0" cy="0"/>
        </a:xfrm>
      </p:grpSpPr>
      <p:pic>
        <p:nvPicPr>
          <p:cNvPr descr="bot_bgr_kr.gif" id="6" name="Shape 6"/>
          <p:cNvPicPr preferRelativeResize="0"/>
          <p:nvPr/>
        </p:nvPicPr>
        <p:blipFill rotWithShape="1">
          <a:blip r:embed="rId1">
            <a:alphaModFix/>
          </a:blip>
          <a:srcRect b="0" l="0" r="0" t="0"/>
          <a:stretch/>
        </p:blipFill>
        <p:spPr>
          <a:xfrm>
            <a:off x="0" y="4736855"/>
            <a:ext cx="9144000" cy="2121143"/>
          </a:xfrm>
          <a:prstGeom prst="rect">
            <a:avLst/>
          </a:prstGeom>
          <a:noFill/>
          <a:ln>
            <a:noFill/>
          </a:ln>
        </p:spPr>
      </p:pic>
      <p:pic>
        <p:nvPicPr>
          <p:cNvPr descr="back_full.gif" id="7" name="Shape 7"/>
          <p:cNvPicPr preferRelativeResize="0"/>
          <p:nvPr/>
        </p:nvPicPr>
        <p:blipFill rotWithShape="1">
          <a:blip r:embed="rId2">
            <a:alphaModFix/>
          </a:blip>
          <a:srcRect b="0" l="0" r="0" t="0"/>
          <a:stretch/>
        </p:blipFill>
        <p:spPr>
          <a:xfrm>
            <a:off x="0" y="0"/>
            <a:ext cx="9144000" cy="5861359"/>
          </a:xfrm>
          <a:prstGeom prst="rect">
            <a:avLst/>
          </a:prstGeom>
          <a:noFill/>
          <a:ln>
            <a:noFill/>
          </a:ln>
        </p:spPr>
      </p:pic>
      <p:sp>
        <p:nvSpPr>
          <p:cNvPr id="8" name="Shape 8"/>
          <p:cNvSpPr txBox="1"/>
          <p:nvPr>
            <p:ph type="title"/>
          </p:nvPr>
        </p:nvSpPr>
        <p:spPr>
          <a:xfrm>
            <a:off x="1141998" y="274637"/>
            <a:ext cx="6670558"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9" name="Shape 9"/>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marR="0" rtl="0" algn="l">
              <a:spcBef>
                <a:spcPts val="640"/>
              </a:spcBef>
              <a:buClr>
                <a:schemeClr val="dk1"/>
              </a:buClr>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buClr>
                <a:schemeClr val="dk1"/>
              </a:buClr>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buClr>
                <a:schemeClr val="dk1"/>
              </a:buClr>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9pPr>
          </a:lstStyle>
          <a:p/>
        </p:txBody>
      </p:sp>
      <p:sp>
        <p:nvSpPr>
          <p:cNvPr id="10" name="Shape 1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1" name="Shape 1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None/>
            </a:pPr>
            <a:r>
              <a:t/>
            </a:r>
            <a:endParaRPr b="0" i="0" sz="1200" u="none" cap="none" strike="noStrike">
              <a:solidFill>
                <a:srgbClr val="888888"/>
              </a:solidFill>
              <a:latin typeface="Calibri"/>
              <a:ea typeface="Calibri"/>
              <a:cs typeface="Calibri"/>
              <a:sym typeface="Calibri"/>
            </a:endParaRPr>
          </a:p>
        </p:txBody>
      </p:sp>
      <p:sp>
        <p:nvSpPr>
          <p:cNvPr id="13" name="Shape 13"/>
          <p:cNvSpPr/>
          <p:nvPr/>
        </p:nvSpPr>
        <p:spPr>
          <a:xfrm>
            <a:off x="3124200" y="6500625"/>
            <a:ext cx="184666" cy="307777"/>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i="0" sz="1400" u="none" cap="none" strike="noStrike">
              <a:solidFill>
                <a:srgbClr val="454851"/>
              </a:solidFill>
              <a:latin typeface="Arial"/>
              <a:ea typeface="Arial"/>
              <a:cs typeface="Arial"/>
              <a:sym typeface="Arial"/>
            </a:endParaRPr>
          </a:p>
        </p:txBody>
      </p:sp>
      <p:sp>
        <p:nvSpPr>
          <p:cNvPr id="14" name="Shape 14"/>
          <p:cNvSpPr/>
          <p:nvPr/>
        </p:nvSpPr>
        <p:spPr>
          <a:xfrm>
            <a:off x="8166635" y="6452587"/>
            <a:ext cx="800218"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000" u="none" cap="none" strike="noStrike">
                <a:solidFill>
                  <a:srgbClr val="3F404A"/>
                </a:solidFill>
                <a:latin typeface="Arial"/>
                <a:ea typeface="Arial"/>
                <a:cs typeface="Arial"/>
                <a:sym typeface="Arial"/>
              </a:rPr>
              <a:t>openprof.eu</a:t>
            </a:r>
          </a:p>
        </p:txBody>
      </p:sp>
      <p:sp>
        <p:nvSpPr>
          <p:cNvPr id="15" name="Shape 15"/>
          <p:cNvSpPr/>
          <p:nvPr/>
        </p:nvSpPr>
        <p:spPr>
          <a:xfrm>
            <a:off x="3498060" y="6459864"/>
            <a:ext cx="2477774"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000" u="none" cap="none" strike="noStrike">
                <a:solidFill>
                  <a:srgbClr val="3F404A"/>
                </a:solidFill>
                <a:latin typeface="Arial"/>
                <a:ea typeface="Arial"/>
                <a:cs typeface="Arial"/>
                <a:sym typeface="Arial"/>
              </a:rPr>
              <a:t>Project No. 2014-1-LT01-KA202-000562</a:t>
            </a:r>
          </a:p>
        </p:txBody>
      </p:sp>
      <p:pic>
        <p:nvPicPr>
          <p:cNvPr descr="erasmusplus_logo.png" id="16" name="Shape 16"/>
          <p:cNvPicPr preferRelativeResize="0"/>
          <p:nvPr/>
        </p:nvPicPr>
        <p:blipFill rotWithShape="1">
          <a:blip r:embed="rId3">
            <a:alphaModFix/>
          </a:blip>
          <a:srcRect b="0" l="0" r="0" t="0"/>
          <a:stretch/>
        </p:blipFill>
        <p:spPr>
          <a:xfrm>
            <a:off x="6721121" y="184478"/>
            <a:ext cx="2245734" cy="494341"/>
          </a:xfrm>
          <a:prstGeom prst="rect">
            <a:avLst/>
          </a:prstGeom>
          <a:noFill/>
          <a:ln>
            <a:noFill/>
          </a:ln>
        </p:spPr>
      </p:pic>
      <p:pic>
        <p:nvPicPr>
          <p:cNvPr descr="oficialus_logo_296x200_0.png" id="17" name="Shape 17"/>
          <p:cNvPicPr preferRelativeResize="0"/>
          <p:nvPr/>
        </p:nvPicPr>
        <p:blipFill rotWithShape="1">
          <a:blip r:embed="rId4">
            <a:alphaModFix/>
          </a:blip>
          <a:srcRect b="0" l="0" r="0" t="0"/>
          <a:stretch/>
        </p:blipFill>
        <p:spPr>
          <a:xfrm>
            <a:off x="0" y="0"/>
            <a:ext cx="1434138" cy="96901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docs.google.com/document/d/1VSuqs8PtxllJkM1UidQZUX9Pmg7-SJVrn9B1qSn5WGE/edit" TargetMode="External"/><Relationship Id="rId4" Type="http://schemas.openxmlformats.org/officeDocument/2006/relationships/hyperlink" Target="https://docs.google.com/document/d/16r9q1jyB_8Tf4qFh8R-fRvlR0jZrtSCvVIWMFpQmgHk/edit" TargetMode="External"/><Relationship Id="rId5" Type="http://schemas.openxmlformats.org/officeDocument/2006/relationships/hyperlink" Target="https://docs.google.com/spreadsheets/d/1CKGp0QyBaI8iTmXMuHCZmK7erpkSSqKRv2VZSfJOY6k/edit#gid=66888362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ctrTitle"/>
          </p:nvPr>
        </p:nvSpPr>
        <p:spPr>
          <a:xfrm>
            <a:off x="1141996" y="1554008"/>
            <a:ext cx="6885470" cy="2373099"/>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Arial"/>
              <a:buNone/>
            </a:pPr>
            <a:r>
              <a:rPr b="0" i="0" lang="en-US" sz="3959" u="none" cap="none" strike="noStrike">
                <a:solidFill>
                  <a:schemeClr val="dk1"/>
                </a:solidFill>
                <a:latin typeface="Arial"/>
                <a:ea typeface="Arial"/>
                <a:cs typeface="Arial"/>
                <a:sym typeface="Arial"/>
              </a:rPr>
              <a:t> </a:t>
            </a:r>
            <a:r>
              <a:rPr lang="en-US" sz="3959"/>
              <a:t>NÓMINA</a:t>
            </a:r>
          </a:p>
          <a:p>
            <a:pPr indent="0" lvl="0" marL="0" marR="0" rtl="0" algn="ctr">
              <a:spcBef>
                <a:spcPts val="0"/>
              </a:spcBef>
              <a:buClr>
                <a:schemeClr val="dk1"/>
              </a:buClr>
              <a:buSzPct val="25000"/>
              <a:buFont typeface="Arial"/>
              <a:buNone/>
            </a:pPr>
            <a:r>
              <a:rPr lang="en-US" sz="3959"/>
              <a:t>Cómo motivar a los alumnos, hacerles propietarios de su proyecto </a:t>
            </a:r>
            <a:br>
              <a:rPr b="0" i="0" lang="en-US" sz="3959" u="none" cap="none" strike="noStrike">
                <a:solidFill>
                  <a:schemeClr val="dk1"/>
                </a:solidFill>
                <a:latin typeface="Arial"/>
                <a:ea typeface="Arial"/>
                <a:cs typeface="Arial"/>
                <a:sym typeface="Arial"/>
              </a:rPr>
            </a:br>
            <a:r>
              <a:rPr b="0" i="0" lang="en-US" sz="3959" u="none" cap="none" strike="noStrike">
                <a:solidFill>
                  <a:schemeClr val="dk1"/>
                </a:solidFill>
                <a:latin typeface="Arial"/>
                <a:ea typeface="Arial"/>
                <a:cs typeface="Arial"/>
                <a:sym typeface="Arial"/>
              </a:rPr>
              <a:t> </a:t>
            </a:r>
          </a:p>
        </p:txBody>
      </p:sp>
      <p:sp>
        <p:nvSpPr>
          <p:cNvPr id="92" name="Shape 92"/>
          <p:cNvSpPr txBox="1"/>
          <p:nvPr>
            <p:ph idx="1" type="subTitle"/>
          </p:nvPr>
        </p:nvSpPr>
        <p:spPr>
          <a:xfrm>
            <a:off x="1141999" y="4485373"/>
            <a:ext cx="6630400" cy="1520791"/>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3200" u="none" cap="none" strike="noStrike">
                <a:solidFill>
                  <a:srgbClr val="888888"/>
                </a:solidFill>
                <a:latin typeface="Arial"/>
                <a:ea typeface="Arial"/>
                <a:cs typeface="Arial"/>
                <a:sym typeface="Arial"/>
              </a:rPr>
              <a:t>Fondo Formación Euskadi, S.L.L.</a:t>
            </a:r>
          </a:p>
        </p:txBody>
      </p:sp>
      <p:sp>
        <p:nvSpPr>
          <p:cNvPr id="93" name="Shape 93"/>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n-US" sz="3200" u="none" cap="none" strike="noStrike">
                <a:solidFill>
                  <a:schemeClr val="dk1"/>
                </a:solidFill>
                <a:latin typeface="Arial"/>
                <a:ea typeface="Arial"/>
                <a:cs typeface="Arial"/>
                <a:sym typeface="Arial"/>
              </a:rPr>
              <a:t>Justifica</a:t>
            </a:r>
            <a:r>
              <a:rPr lang="en-US" sz="3200"/>
              <a:t>c</a:t>
            </a:r>
            <a:r>
              <a:rPr b="0" i="0" lang="en-US" sz="3200" u="none" cap="none" strike="noStrike">
                <a:solidFill>
                  <a:schemeClr val="dk1"/>
                </a:solidFill>
                <a:latin typeface="Arial"/>
                <a:ea typeface="Arial"/>
                <a:cs typeface="Arial"/>
                <a:sym typeface="Arial"/>
              </a:rPr>
              <a:t>i</a:t>
            </a:r>
            <a:r>
              <a:rPr lang="en-US" sz="3200"/>
              <a:t>ó</a:t>
            </a:r>
            <a:r>
              <a:rPr b="0" i="0" lang="en-US" sz="3200" u="none" cap="none" strike="noStrike">
                <a:solidFill>
                  <a:schemeClr val="dk1"/>
                </a:solidFill>
                <a:latin typeface="Arial"/>
                <a:ea typeface="Arial"/>
                <a:cs typeface="Arial"/>
                <a:sym typeface="Arial"/>
              </a:rPr>
              <a:t>n </a:t>
            </a:r>
            <a:br>
              <a:rPr b="0" i="0" lang="en-US" sz="3200" u="none" cap="none" strike="noStrike">
                <a:solidFill>
                  <a:schemeClr val="dk1"/>
                </a:solidFill>
                <a:latin typeface="Arial"/>
                <a:ea typeface="Arial"/>
                <a:cs typeface="Arial"/>
                <a:sym typeface="Arial"/>
              </a:rPr>
            </a:br>
          </a:p>
        </p:txBody>
      </p:sp>
      <p:sp>
        <p:nvSpPr>
          <p:cNvPr id="99" name="Shape 99"/>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n-US" sz="2800"/>
              <a:t>Es una competencia informal</a:t>
            </a:r>
          </a:p>
          <a:p>
            <a:pPr indent="0" lvl="0" marL="0" marR="0" rtl="0" algn="l">
              <a:spcBef>
                <a:spcPts val="0"/>
              </a:spcBef>
              <a:buClr>
                <a:srgbClr val="888888"/>
              </a:buClr>
              <a:buSzPct val="100000"/>
              <a:buFont typeface="Arial"/>
              <a:buChar char="•"/>
            </a:pPr>
            <a:r>
              <a:rPr lang="en-US" sz="2800"/>
              <a:t>Advierte de la importancia de una actitud adecuada en los buenos hábitos de trabajo</a:t>
            </a:r>
          </a:p>
          <a:p>
            <a:pPr indent="0" lvl="0" marL="0" marR="0" rtl="0" algn="l">
              <a:spcBef>
                <a:spcPts val="560"/>
              </a:spcBef>
              <a:buClr>
                <a:srgbClr val="888888"/>
              </a:buClr>
              <a:buSzPct val="100000"/>
              <a:buFont typeface="Arial"/>
              <a:buChar char="•"/>
            </a:pPr>
            <a:r>
              <a:rPr lang="en-US" sz="2800"/>
              <a:t>Fomentando conseguir resultados a corto plazo</a:t>
            </a:r>
          </a:p>
          <a:p>
            <a:pPr indent="0" lvl="0" marL="0" marR="0" rtl="0" algn="l">
              <a:spcBef>
                <a:spcPts val="560"/>
              </a:spcBef>
              <a:buClr>
                <a:srgbClr val="888888"/>
              </a:buClr>
              <a:buSzPct val="100000"/>
              <a:buFont typeface="Arial"/>
              <a:buChar char="•"/>
            </a:pPr>
            <a:r>
              <a:rPr lang="en-US" sz="2800"/>
              <a:t>Permite la autoevaluación</a:t>
            </a:r>
          </a:p>
          <a:p>
            <a:pPr indent="0" lvl="0" marL="0" marR="0" rtl="0" algn="l">
              <a:spcBef>
                <a:spcPts val="560"/>
              </a:spcBef>
              <a:buClr>
                <a:srgbClr val="888888"/>
              </a:buClr>
              <a:buSzPct val="100000"/>
              <a:buFont typeface="Arial"/>
              <a:buChar char="•"/>
            </a:pPr>
            <a:r>
              <a:rPr lang="en-US" sz="2800"/>
              <a:t>Permite la auto corrección</a:t>
            </a:r>
          </a:p>
          <a:p>
            <a:pPr indent="0" lvl="0" marL="0" marR="0" rtl="0" algn="l">
              <a:spcBef>
                <a:spcPts val="560"/>
              </a:spcBef>
              <a:buClr>
                <a:srgbClr val="888888"/>
              </a:buClr>
              <a:buSzPct val="100000"/>
              <a:buFont typeface="Arial"/>
              <a:buChar char="•"/>
            </a:pPr>
            <a:r>
              <a:rPr lang="en-US" sz="2800"/>
              <a:t>Favorece el tutelage individual con los alumnos</a:t>
            </a:r>
          </a:p>
          <a:p>
            <a:pPr lvl="0" marR="0" rtl="0" algn="l">
              <a:spcBef>
                <a:spcPts val="560"/>
              </a:spcBef>
              <a:buNone/>
            </a:pPr>
            <a:r>
              <a:t/>
            </a:r>
            <a:endParaRPr/>
          </a:p>
        </p:txBody>
      </p:sp>
      <p:sp>
        <p:nvSpPr>
          <p:cNvPr id="100" name="Shape 100"/>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lang="en-US" sz="3200"/>
              <a:t>Objetivos</a:t>
            </a:r>
            <a:br>
              <a:rPr b="0" i="0" lang="en-US" sz="3200" u="none" cap="none" strike="noStrike">
                <a:solidFill>
                  <a:schemeClr val="dk1"/>
                </a:solidFill>
                <a:latin typeface="Arial"/>
                <a:ea typeface="Arial"/>
                <a:cs typeface="Arial"/>
                <a:sym typeface="Arial"/>
              </a:rPr>
            </a:br>
          </a:p>
        </p:txBody>
      </p:sp>
      <p:sp>
        <p:nvSpPr>
          <p:cNvPr id="106" name="Shape 106"/>
          <p:cNvSpPr txBox="1"/>
          <p:nvPr>
            <p:ph idx="1" type="subTitle"/>
          </p:nvPr>
        </p:nvSpPr>
        <p:spPr>
          <a:xfrm>
            <a:off x="1141996" y="2156058"/>
            <a:ext cx="6630400" cy="1520791"/>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n-US" sz="2800"/>
              <a:t>Hacer que los estudiantes identifiquen sus puntos fuertes y áreas de mejora en cuanto a actitudes y hábitos laborales</a:t>
            </a:r>
          </a:p>
          <a:p>
            <a:pPr lvl="0" marR="0" rtl="0" algn="l">
              <a:spcBef>
                <a:spcPts val="0"/>
              </a:spcBef>
              <a:buNone/>
            </a:pPr>
            <a:r>
              <a:t/>
            </a:r>
            <a:endParaRPr sz="2800"/>
          </a:p>
          <a:p>
            <a:pPr indent="0" lvl="0" marL="0" marR="0" rtl="0" algn="l">
              <a:spcBef>
                <a:spcPts val="0"/>
              </a:spcBef>
              <a:buClr>
                <a:srgbClr val="888888"/>
              </a:buClr>
              <a:buSzPct val="100000"/>
              <a:buFont typeface="Arial"/>
              <a:buChar char="•"/>
            </a:pPr>
            <a:r>
              <a:rPr lang="en-US" sz="2800"/>
              <a:t>Hacer que los estudiantes sugieran estrategias de mejora relacionadas con los hábitos y actitudes en el trabajo</a:t>
            </a:r>
          </a:p>
          <a:p>
            <a:pPr lvl="0" marR="0" rtl="0" algn="l">
              <a:spcBef>
                <a:spcPts val="560"/>
              </a:spcBef>
              <a:buNone/>
            </a:pPr>
            <a:r>
              <a:rPr b="0" i="0" lang="en-US" sz="2800" u="none" cap="none" strike="noStrike">
                <a:solidFill>
                  <a:srgbClr val="888888"/>
                </a:solidFill>
                <a:latin typeface="Arial"/>
                <a:ea typeface="Arial"/>
                <a:cs typeface="Arial"/>
                <a:sym typeface="Arial"/>
              </a:rPr>
              <a:t> </a:t>
            </a:r>
          </a:p>
        </p:txBody>
      </p:sp>
      <p:sp>
        <p:nvSpPr>
          <p:cNvPr id="107" name="Shape 107"/>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n-US" sz="3200" u="none" cap="none" strike="noStrike">
                <a:solidFill>
                  <a:schemeClr val="dk1"/>
                </a:solidFill>
                <a:latin typeface="Arial"/>
                <a:ea typeface="Arial"/>
                <a:cs typeface="Arial"/>
                <a:sym typeface="Arial"/>
              </a:rPr>
              <a:t>Activi</a:t>
            </a:r>
            <a:r>
              <a:rPr lang="en-US" sz="3200"/>
              <a:t>dad</a:t>
            </a:r>
            <a:r>
              <a:rPr b="0" i="0" lang="en-US" sz="3200" u="none" cap="none" strike="noStrike">
                <a:solidFill>
                  <a:schemeClr val="dk1"/>
                </a:solidFill>
                <a:latin typeface="Arial"/>
                <a:ea typeface="Arial"/>
                <a:cs typeface="Arial"/>
                <a:sym typeface="Arial"/>
              </a:rPr>
              <a:t> (1/2)</a:t>
            </a:r>
            <a:br>
              <a:rPr b="0" i="0" lang="en-US" sz="3200" u="none" cap="none" strike="noStrike">
                <a:solidFill>
                  <a:schemeClr val="dk1"/>
                </a:solidFill>
                <a:latin typeface="Arial"/>
                <a:ea typeface="Arial"/>
                <a:cs typeface="Arial"/>
                <a:sym typeface="Arial"/>
              </a:rPr>
            </a:br>
          </a:p>
        </p:txBody>
      </p:sp>
      <p:sp>
        <p:nvSpPr>
          <p:cNvPr id="113" name="Shape 113"/>
          <p:cNvSpPr txBox="1"/>
          <p:nvPr>
            <p:ph idx="1" type="subTitle"/>
          </p:nvPr>
        </p:nvSpPr>
        <p:spPr>
          <a:xfrm>
            <a:off x="1141996" y="1992428"/>
            <a:ext cx="6630400"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100000"/>
              <a:buFont typeface="Arial"/>
              <a:buChar char="•"/>
            </a:pPr>
            <a:r>
              <a:rPr lang="en-US" sz="2200"/>
              <a:t>El profesor diariamente rellena el</a:t>
            </a:r>
            <a:r>
              <a:rPr b="1" i="1" lang="en-US" sz="2200" u="sng" cap="none" strike="noStrike">
                <a:solidFill>
                  <a:schemeClr val="hlink"/>
                </a:solidFill>
                <a:latin typeface="Arial"/>
                <a:ea typeface="Arial"/>
                <a:cs typeface="Arial"/>
                <a:sym typeface="Arial"/>
                <a:hlinkClick r:id="rId3"/>
              </a:rPr>
              <a:t>attitude record</a:t>
            </a:r>
            <a:r>
              <a:rPr b="1" i="1" lang="en-US" sz="2200" u="none" cap="none" strike="noStrike">
                <a:solidFill>
                  <a:srgbClr val="888888"/>
                </a:solidFill>
                <a:latin typeface="Arial"/>
                <a:ea typeface="Arial"/>
                <a:cs typeface="Arial"/>
                <a:sym typeface="Arial"/>
              </a:rPr>
              <a:t> </a:t>
            </a:r>
            <a:r>
              <a:rPr lang="en-US" sz="2200"/>
              <a:t>marcando</a:t>
            </a:r>
            <a:r>
              <a:rPr b="1" i="1" lang="en-US" sz="2200" u="none" cap="none" strike="noStrike">
                <a:solidFill>
                  <a:srgbClr val="888888"/>
                </a:solidFill>
                <a:latin typeface="Arial"/>
                <a:ea typeface="Arial"/>
                <a:cs typeface="Arial"/>
                <a:sym typeface="Arial"/>
              </a:rPr>
              <a:t> </a:t>
            </a:r>
            <a:r>
              <a:rPr lang="en-US" sz="2200"/>
              <a:t>los diferentes aspectos de los estudiantes</a:t>
            </a:r>
          </a:p>
          <a:p>
            <a:pPr indent="0" lvl="0" marL="0" marR="0" rtl="0" algn="just">
              <a:spcBef>
                <a:spcPts val="0"/>
              </a:spcBef>
              <a:buClr>
                <a:srgbClr val="888888"/>
              </a:buClr>
              <a:buSzPct val="100000"/>
              <a:buFont typeface="Arial"/>
              <a:buChar char="•"/>
            </a:pPr>
            <a:r>
              <a:rPr lang="en-US" sz="2200"/>
              <a:t>Los estudiantes semanalmente rellenan las nóminas (</a:t>
            </a:r>
            <a:r>
              <a:rPr b="1" i="1" lang="en-US" sz="2200" u="sng">
                <a:solidFill>
                  <a:schemeClr val="hlink"/>
                </a:solidFill>
                <a:hlinkClick r:id="rId4"/>
              </a:rPr>
              <a:t>payrolls</a:t>
            </a:r>
            <a:r>
              <a:rPr lang="en-US" sz="2200"/>
              <a:t>) autoevaluandose en los diferentes items.</a:t>
            </a:r>
          </a:p>
          <a:p>
            <a:pPr indent="0" lvl="0" marL="0" marR="0" rtl="0" algn="just">
              <a:spcBef>
                <a:spcPts val="440"/>
              </a:spcBef>
              <a:buClr>
                <a:srgbClr val="888888"/>
              </a:buClr>
              <a:buSzPct val="100000"/>
              <a:buFont typeface="Arial"/>
              <a:buChar char="•"/>
            </a:pPr>
            <a:r>
              <a:rPr lang="en-US" sz="2200"/>
              <a:t>El profesor compara semanalmente los datos de la autoevaluación de los estudiantes con los datos que ha obtenido en el “Payroll record” y acuerda con los estudiantes la evaluación final. </a:t>
            </a:r>
          </a:p>
          <a:p>
            <a:pPr indent="0" lvl="0" marL="0" marR="0" rtl="0" algn="just">
              <a:spcBef>
                <a:spcPts val="440"/>
              </a:spcBef>
              <a:buClr>
                <a:srgbClr val="888888"/>
              </a:buClr>
              <a:buSzPct val="100000"/>
              <a:buFont typeface="Arial"/>
              <a:buChar char="•"/>
            </a:pPr>
            <a:r>
              <a:rPr lang="en-US" sz="2200"/>
              <a:t>El profesor traslada los datos obtenidos a la parrilla </a:t>
            </a:r>
            <a:r>
              <a:rPr b="0" i="0" lang="en-US" sz="2200" u="none" cap="none" strike="noStrike">
                <a:solidFill>
                  <a:srgbClr val="888888"/>
                </a:solidFill>
                <a:latin typeface="Arial"/>
                <a:ea typeface="Arial"/>
                <a:cs typeface="Arial"/>
                <a:sym typeface="Arial"/>
              </a:rPr>
              <a:t>“</a:t>
            </a:r>
            <a:r>
              <a:rPr b="1" i="1" lang="en-US" sz="2200" u="sng" cap="none" strike="noStrike">
                <a:solidFill>
                  <a:schemeClr val="hlink"/>
                </a:solidFill>
                <a:latin typeface="Arial"/>
                <a:ea typeface="Arial"/>
                <a:cs typeface="Arial"/>
                <a:sym typeface="Arial"/>
                <a:hlinkClick r:id="rId5"/>
              </a:rPr>
              <a:t>Payroll_quarter</a:t>
            </a:r>
            <a:r>
              <a:rPr b="0" i="0" lang="en-US" sz="2200" u="none" cap="none" strike="noStrike">
                <a:solidFill>
                  <a:srgbClr val="888888"/>
                </a:solidFill>
                <a:latin typeface="Arial"/>
                <a:ea typeface="Arial"/>
                <a:cs typeface="Arial"/>
                <a:sym typeface="Arial"/>
              </a:rPr>
              <a:t>” </a:t>
            </a:r>
            <a:r>
              <a:rPr lang="en-US" sz="2200"/>
              <a:t>semanalmente</a:t>
            </a:r>
            <a:r>
              <a:rPr b="0" i="0" lang="en-US" sz="2200" u="none" cap="none" strike="noStrike">
                <a:solidFill>
                  <a:srgbClr val="888888"/>
                </a:solidFill>
                <a:latin typeface="Arial"/>
                <a:ea typeface="Arial"/>
                <a:cs typeface="Arial"/>
                <a:sym typeface="Arial"/>
              </a:rPr>
              <a:t>. Cada trimimestre se c</a:t>
            </a:r>
            <a:r>
              <a:rPr lang="en-US" sz="2200"/>
              <a:t>hequea la cantidad total de la nómina.</a:t>
            </a:r>
          </a:p>
        </p:txBody>
      </p:sp>
      <p:sp>
        <p:nvSpPr>
          <p:cNvPr id="114" name="Shape 114"/>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n-US" sz="3200" u="none" cap="none" strike="noStrike">
                <a:solidFill>
                  <a:schemeClr val="dk1"/>
                </a:solidFill>
                <a:latin typeface="Arial"/>
                <a:ea typeface="Arial"/>
                <a:cs typeface="Arial"/>
                <a:sym typeface="Arial"/>
              </a:rPr>
              <a:t>Activi</a:t>
            </a:r>
            <a:r>
              <a:rPr lang="en-US" sz="3200"/>
              <a:t>dad</a:t>
            </a:r>
            <a:r>
              <a:rPr b="0" i="0" lang="en-US" sz="3200" u="none" cap="none" strike="noStrike">
                <a:solidFill>
                  <a:schemeClr val="dk1"/>
                </a:solidFill>
                <a:latin typeface="Arial"/>
                <a:ea typeface="Arial"/>
                <a:cs typeface="Arial"/>
                <a:sym typeface="Arial"/>
              </a:rPr>
              <a:t> (2/2)</a:t>
            </a:r>
            <a:br>
              <a:rPr b="0" i="0" lang="en-US" sz="3200" u="none" cap="none" strike="noStrike">
                <a:solidFill>
                  <a:schemeClr val="dk1"/>
                </a:solidFill>
                <a:latin typeface="Arial"/>
                <a:ea typeface="Arial"/>
                <a:cs typeface="Arial"/>
                <a:sym typeface="Arial"/>
              </a:rPr>
            </a:br>
          </a:p>
        </p:txBody>
      </p:sp>
      <p:sp>
        <p:nvSpPr>
          <p:cNvPr id="120" name="Shape 120"/>
          <p:cNvSpPr txBox="1"/>
          <p:nvPr>
            <p:ph idx="1" type="subTitle"/>
          </p:nvPr>
        </p:nvSpPr>
        <p:spPr>
          <a:xfrm>
            <a:off x="1141996" y="1992428"/>
            <a:ext cx="6630400" cy="1520791"/>
          </a:xfrm>
          <a:prstGeom prst="rect">
            <a:avLst/>
          </a:prstGeom>
          <a:noFill/>
          <a:ln>
            <a:noFill/>
          </a:ln>
        </p:spPr>
        <p:txBody>
          <a:bodyPr anchorCtr="0" anchor="t" bIns="45700" lIns="91425" rIns="91425" tIns="45700">
            <a:noAutofit/>
          </a:bodyPr>
          <a:lstStyle/>
          <a:p>
            <a:pPr indent="0" lvl="0" marL="0" marR="0" rtl="0" algn="just">
              <a:spcBef>
                <a:spcPts val="0"/>
              </a:spcBef>
              <a:buClr>
                <a:srgbClr val="888888"/>
              </a:buClr>
              <a:buSzPct val="100000"/>
              <a:buFont typeface="Arial"/>
              <a:buChar char="•"/>
            </a:pPr>
            <a:r>
              <a:rPr lang="en-US" sz="2400"/>
              <a:t>En el caso de que haya diferencias significativas él/ella convoca una reunión con el alumno para ver la razón de las diferencias en el criterio de evaluacón.</a:t>
            </a:r>
          </a:p>
          <a:p>
            <a:pPr indent="0" lvl="0" marL="0" marR="0" rtl="0" algn="just">
              <a:spcBef>
                <a:spcPts val="480"/>
              </a:spcBef>
              <a:buClr>
                <a:srgbClr val="888888"/>
              </a:buClr>
              <a:buSzPct val="100000"/>
              <a:buFont typeface="Arial"/>
              <a:buChar char="•"/>
            </a:pPr>
            <a:r>
              <a:rPr lang="en-US" sz="2400"/>
              <a:t>Se acuerdan las estrategias de mejora (profesor-alumno) relacionadas con las actitudes y hábitos de trabajo, motivando al alumno para que aumente su nómina.</a:t>
            </a:r>
          </a:p>
          <a:p>
            <a:pPr indent="0" lvl="0" marL="0" marR="0" rtl="0" algn="just">
              <a:spcBef>
                <a:spcPts val="480"/>
              </a:spcBef>
              <a:buClr>
                <a:srgbClr val="888888"/>
              </a:buClr>
              <a:buSzPct val="100000"/>
              <a:buFont typeface="Arial"/>
              <a:buChar char="•"/>
            </a:pPr>
            <a:r>
              <a:rPr lang="en-US" sz="2400"/>
              <a:t>La “nómina trimestral” se utilizará en las reuniones semanales para determinar la estrategia a seguir con los alumnos o con un trabajo de tutelaje individual.</a:t>
            </a:r>
          </a:p>
          <a:p>
            <a:pPr lvl="0" marR="0" rtl="0" algn="just">
              <a:spcBef>
                <a:spcPts val="480"/>
              </a:spcBef>
              <a:buNone/>
            </a:pPr>
            <a:r>
              <a:t/>
            </a:r>
            <a:endParaRPr b="0" i="0" sz="2400" u="none" cap="none" strike="noStrike">
              <a:solidFill>
                <a:srgbClr val="888888"/>
              </a:solidFill>
              <a:latin typeface="Arial"/>
              <a:ea typeface="Arial"/>
              <a:cs typeface="Arial"/>
              <a:sym typeface="Arial"/>
            </a:endParaRPr>
          </a:p>
        </p:txBody>
      </p:sp>
      <p:sp>
        <p:nvSpPr>
          <p:cNvPr id="121" name="Shape 121"/>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idx="1" type="subTitle"/>
          </p:nvPr>
        </p:nvSpPr>
        <p:spPr>
          <a:xfrm>
            <a:off x="1141999" y="973373"/>
            <a:ext cx="6630400" cy="217223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rgbClr val="888888"/>
              </a:buClr>
              <a:buSzPct val="25000"/>
              <a:buFont typeface="Arial"/>
              <a:buNone/>
            </a:pPr>
            <a:r>
              <a:rPr b="0" i="0" lang="en-US" sz="2960" u="none" cap="none" strike="noStrike">
                <a:solidFill>
                  <a:srgbClr val="888888"/>
                </a:solidFill>
                <a:latin typeface="Arial"/>
                <a:ea typeface="Arial"/>
                <a:cs typeface="Arial"/>
                <a:sym typeface="Arial"/>
              </a:rPr>
              <a:t>Produced by Fondo Formacion Euskadi in the framework of Erasmus+ project</a:t>
            </a:r>
            <a:br>
              <a:rPr b="0" i="0" lang="en-US" sz="2960" u="none" cap="none" strike="noStrike">
                <a:solidFill>
                  <a:srgbClr val="888888"/>
                </a:solidFill>
                <a:latin typeface="Arial"/>
                <a:ea typeface="Arial"/>
                <a:cs typeface="Arial"/>
                <a:sym typeface="Arial"/>
              </a:rPr>
            </a:br>
            <a:r>
              <a:rPr b="0" i="0" lang="en-US" sz="2960" u="none" cap="none" strike="noStrike">
                <a:solidFill>
                  <a:srgbClr val="888888"/>
                </a:solidFill>
                <a:latin typeface="Arial"/>
                <a:ea typeface="Arial"/>
                <a:cs typeface="Arial"/>
                <a:sym typeface="Arial"/>
              </a:rPr>
              <a:t>“Open Professional Collaboration for Innovation”</a:t>
            </a:r>
          </a:p>
        </p:txBody>
      </p:sp>
      <p:sp>
        <p:nvSpPr>
          <p:cNvPr id="127" name="Shape 127"/>
          <p:cNvSpPr txBox="1"/>
          <p:nvPr/>
        </p:nvSpPr>
        <p:spPr>
          <a:xfrm>
            <a:off x="1141999" y="2931935"/>
            <a:ext cx="6630400" cy="1365072"/>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Arial"/>
              <a:buNone/>
            </a:pPr>
            <a:r>
              <a:rPr b="0" i="0" lang="en-US" sz="3200" u="none" cap="none" strike="noStrike">
                <a:solidFill>
                  <a:srgbClr val="888888"/>
                </a:solidFill>
                <a:latin typeface="Arial"/>
                <a:ea typeface="Arial"/>
                <a:cs typeface="Arial"/>
                <a:sym typeface="Arial"/>
              </a:rPr>
              <a:t>Contributors: Marta Palacio</a:t>
            </a:r>
          </a:p>
        </p:txBody>
      </p:sp>
      <p:sp>
        <p:nvSpPr>
          <p:cNvPr id="128" name="Shape 128"/>
          <p:cNvSpPr txBox="1"/>
          <p:nvPr/>
        </p:nvSpPr>
        <p:spPr>
          <a:xfrm>
            <a:off x="1141999" y="4449407"/>
            <a:ext cx="6630400" cy="1365072"/>
          </a:xfrm>
          <a:prstGeom prst="rect">
            <a:avLst/>
          </a:prstGeom>
          <a:noFill/>
          <a:ln>
            <a:noFill/>
          </a:ln>
        </p:spPr>
        <p:txBody>
          <a:bodyPr anchorCtr="0" anchor="ctr" bIns="45700" lIns="91425" rIns="91425" tIns="45700">
            <a:noAutofit/>
          </a:bodyPr>
          <a:lstStyle/>
          <a:p>
            <a:pPr indent="0" lvl="0" marL="0" marR="0" rtl="0" algn="ctr">
              <a:lnSpc>
                <a:spcPct val="80000"/>
              </a:lnSpc>
              <a:spcBef>
                <a:spcPts val="0"/>
              </a:spcBef>
              <a:buClr>
                <a:srgbClr val="888888"/>
              </a:buClr>
              <a:buSzPct val="25000"/>
              <a:buFont typeface="Arial"/>
              <a:buNone/>
            </a:pPr>
            <a:r>
              <a:rPr b="0" i="0" lang="en-US" sz="2000" u="none" cap="none" strike="noStrike">
                <a:solidFill>
                  <a:srgbClr val="888888"/>
                </a:solidFill>
                <a:latin typeface="Arial"/>
                <a:ea typeface="Arial"/>
                <a:cs typeface="Arial"/>
                <a:sym typeface="Arial"/>
              </a:rPr>
              <a:t>This project has been funded by Erasmus + programme of the European Union. This OER reflects the views only of the authors, and the Commission cannot be held responsible for any use which may be made of the information contained therein.</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