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de-AT" sz="1200" b="0" i="0" u="none" strike="noStrike" cap="none">
                <a:solidFill>
                  <a:schemeClr val="dk1"/>
                </a:solidFill>
                <a:latin typeface="Calibri"/>
                <a:ea typeface="Calibri"/>
                <a:cs typeface="Calibri"/>
                <a:sym typeface="Calibri"/>
              </a:rPr>
              <a:pPr marL="0" marR="0" lvl="0" indent="0" algn="r" rtl="0">
                <a:spcBef>
                  <a:spcPts val="0"/>
                </a:spcBef>
                <a:buSzPct val="25000"/>
                <a:buNone/>
              </a:pPr>
              <a:t>‹Nr.›</a:t>
            </a:fld>
            <a:endParaRPr lang="de-AT"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5" name="Shape 2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3" name="Shape 2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89" name="Shape 18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de-AT" sz="1200" b="0" i="0" u="none" strike="noStrike" cap="none">
                <a:solidFill>
                  <a:schemeClr val="dk1"/>
                </a:solidFill>
                <a:latin typeface="Calibri"/>
                <a:ea typeface="Calibri"/>
                <a:cs typeface="Calibri"/>
                <a:sym typeface="Calibri"/>
              </a:rPr>
              <a:pPr marL="0" marR="0" lvl="0" indent="0" algn="r" rtl="0">
                <a:spcBef>
                  <a:spcPts val="0"/>
                </a:spcBef>
                <a:buSzPct val="25000"/>
                <a:buNone/>
              </a:pPr>
              <a:t>3</a:t>
            </a:fld>
            <a:endParaRPr lang="de-AT"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23" name="Shape 22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de-AT" sz="1200">
                <a:solidFill>
                  <a:schemeClr val="dk1"/>
                </a:solidFill>
                <a:latin typeface="Calibri"/>
                <a:ea typeface="Calibri"/>
                <a:cs typeface="Calibri"/>
                <a:sym typeface="Calibri"/>
              </a:rPr>
              <a:pPr marL="0" marR="0" lvl="0" indent="0" algn="r" rtl="0">
                <a:spcBef>
                  <a:spcPts val="0"/>
                </a:spcBef>
                <a:buSzPct val="25000"/>
                <a:buNone/>
              </a:pPr>
              <a:t>9</a:t>
            </a:fld>
            <a:endParaRPr lang="de-AT"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4" name="Shape 24"/>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1" name="Shape 81"/>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7" name="Shape 87"/>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8" name="Shape 8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6" name="Shape 106"/>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07" name="Shape 10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8" name="Shape 10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2" name="Shape 112"/>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4" name="Shape 1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5" name="Shape 1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Arial"/>
              <a:buNone/>
              <a:defRPr sz="4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8" name="Shape 118"/>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Arial"/>
                <a:ea typeface="Arial"/>
                <a:cs typeface="Arial"/>
                <a:sym typeface="Arial"/>
              </a:defRPr>
            </a:lvl1pPr>
            <a:lvl2pPr marL="457200" marR="0" lvl="1" indent="0" algn="l" rtl="0">
              <a:spcBef>
                <a:spcPts val="360"/>
              </a:spcBef>
              <a:buClr>
                <a:srgbClr val="888888"/>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320"/>
              </a:spcBef>
              <a:buClr>
                <a:srgbClr val="888888"/>
              </a:buClr>
              <a:buFont typeface="Arial"/>
              <a:buNone/>
              <a:defRPr sz="1600" b="0" i="0" u="none" strike="noStrike" cap="none">
                <a:solidFill>
                  <a:srgbClr val="888888"/>
                </a:solidFill>
                <a:latin typeface="Arial"/>
                <a:ea typeface="Arial"/>
                <a:cs typeface="Arial"/>
                <a:sym typeface="Arial"/>
              </a:defRPr>
            </a:lvl3pPr>
            <a:lvl4pPr marL="1371600" marR="0" lvl="3"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19" name="Shape 1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1" name="Shape 1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4" name="Shape 124"/>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Shape 1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7" name="Shape 1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8" name="Shape 1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1" name="Shape 1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Arial"/>
                <a:ea typeface="Arial"/>
                <a:cs typeface="Arial"/>
                <a:sym typeface="Arial"/>
              </a:defRPr>
            </a:lvl1pPr>
            <a:lvl2pPr marL="457200" marR="0" lvl="1" indent="0" algn="l" rtl="0">
              <a:spcBef>
                <a:spcPts val="400"/>
              </a:spcBef>
              <a:buClr>
                <a:schemeClr val="dk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dk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32" name="Shape 1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33" name="Shape 1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Arial"/>
                <a:ea typeface="Arial"/>
                <a:cs typeface="Arial"/>
                <a:sym typeface="Arial"/>
              </a:defRPr>
            </a:lvl1pPr>
            <a:lvl2pPr marL="457200" marR="0" lvl="1" indent="0" algn="l" rtl="0">
              <a:spcBef>
                <a:spcPts val="400"/>
              </a:spcBef>
              <a:buClr>
                <a:schemeClr val="dk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dk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34" name="Shape 1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35" name="Shape 1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0" name="Shape 1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1" name="Shape 1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3"/>
        <p:cNvGrpSpPr/>
        <p:nvPr/>
      </p:nvGrpSpPr>
      <p:grpSpPr>
        <a:xfrm>
          <a:off x="0" y="0"/>
          <a:ext cx="0" cy="0"/>
          <a:chOff x="0" y="0"/>
          <a:chExt cx="0" cy="0"/>
        </a:xfrm>
      </p:grpSpPr>
      <p:sp>
        <p:nvSpPr>
          <p:cNvPr id="144" name="Shape 14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5" name="Shape 14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6" name="Shape 14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9" name="Shape 14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50" name="Shape 15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51" name="Shape 1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2" name="Shape 1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3" name="Shape 1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0" name="Shape 30"/>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56" name="Shape 156"/>
          <p:cNvSpPr>
            <a:spLocks noGrp="1"/>
          </p:cNvSpPr>
          <p:nvPr>
            <p:ph type="pic" idx="2"/>
          </p:nvPr>
        </p:nvSpPr>
        <p:spPr>
          <a:xfrm>
            <a:off x="1183933" y="207244"/>
            <a:ext cx="6628623"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Arial"/>
                <a:ea typeface="Arial"/>
                <a:cs typeface="Arial"/>
                <a:sym typeface="Arial"/>
              </a:defRPr>
            </a:lvl1pPr>
            <a:lvl2pPr marL="457200" marR="0" lvl="1" indent="0" algn="l" rtl="0">
              <a:spcBef>
                <a:spcPts val="560"/>
              </a:spcBef>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spcBef>
                <a:spcPts val="480"/>
              </a:spcBef>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57" name="Shape 157"/>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58" name="Shape 1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9" name="Shape 1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0" name="Shape 1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3" name="Shape 163"/>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4" name="Shape 1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5" name="Shape 1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6" name="Shape 1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9" name="Shape 169"/>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0" name="Shape 1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1" name="Shape 1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2" name="Shape 1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sp>
        <p:nvSpPr>
          <p:cNvPr id="35" name="Shape 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Arial"/>
              <a:buNone/>
              <a:defRPr sz="4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0" name="Shape 40"/>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Arial"/>
                <a:ea typeface="Arial"/>
                <a:cs typeface="Arial"/>
                <a:sym typeface="Arial"/>
              </a:defRPr>
            </a:lvl1pPr>
            <a:lvl2pPr marL="457200" marR="0" lvl="1" indent="0" algn="l" rtl="0">
              <a:spcBef>
                <a:spcPts val="360"/>
              </a:spcBef>
              <a:buClr>
                <a:srgbClr val="888888"/>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320"/>
              </a:spcBef>
              <a:buClr>
                <a:srgbClr val="888888"/>
              </a:buClr>
              <a:buFont typeface="Arial"/>
              <a:buNone/>
              <a:defRPr sz="1600" b="0" i="0" u="none" strike="noStrike" cap="none">
                <a:solidFill>
                  <a:srgbClr val="888888"/>
                </a:solidFill>
                <a:latin typeface="Arial"/>
                <a:ea typeface="Arial"/>
                <a:cs typeface="Arial"/>
                <a:sym typeface="Arial"/>
              </a:defRPr>
            </a:lvl3pPr>
            <a:lvl4pPr marL="1371600" marR="0" lvl="3"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6" name="Shape 46"/>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3" name="Shape 53"/>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Arial"/>
                <a:ea typeface="Arial"/>
                <a:cs typeface="Arial"/>
                <a:sym typeface="Arial"/>
              </a:defRPr>
            </a:lvl1pPr>
            <a:lvl2pPr marL="457200" marR="0" lvl="1" indent="0" algn="l" rtl="0">
              <a:spcBef>
                <a:spcPts val="400"/>
              </a:spcBef>
              <a:buClr>
                <a:schemeClr val="dk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dk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Arial"/>
                <a:ea typeface="Arial"/>
                <a:cs typeface="Arial"/>
                <a:sym typeface="Arial"/>
              </a:defRPr>
            </a:lvl1pPr>
            <a:lvl2pPr marL="457200" marR="0" lvl="1" indent="0" algn="l" rtl="0">
              <a:spcBef>
                <a:spcPts val="400"/>
              </a:spcBef>
              <a:buClr>
                <a:schemeClr val="dk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dk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dk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a:spLocks noGrp="1"/>
          </p:cNvSpPr>
          <p:nvPr>
            <p:ph type="pic" idx="2"/>
          </p:nvPr>
        </p:nvSpPr>
        <p:spPr>
          <a:xfrm>
            <a:off x="1183933" y="207244"/>
            <a:ext cx="6628623"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Arial"/>
                <a:ea typeface="Arial"/>
                <a:cs typeface="Arial"/>
                <a:sym typeface="Arial"/>
              </a:defRPr>
            </a:lvl1pPr>
            <a:lvl2pPr marL="457200" marR="0" lvl="1" indent="0" algn="l" rtl="0">
              <a:spcBef>
                <a:spcPts val="560"/>
              </a:spcBef>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spcBef>
                <a:spcPts val="480"/>
              </a:spcBef>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de-AT" sz="1200">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
        <p:cNvGrpSpPr/>
        <p:nvPr/>
      </p:nvGrpSpPr>
      <p:grpSpPr>
        <a:xfrm>
          <a:off x="0" y="0"/>
          <a:ext cx="0" cy="0"/>
          <a:chOff x="0" y="0"/>
          <a:chExt cx="0" cy="0"/>
        </a:xfrm>
      </p:grpSpPr>
      <p:pic>
        <p:nvPicPr>
          <p:cNvPr id="10" name="Shape 10"/>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11" name="Shape 11"/>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12" name="Shape 1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b="0" i="0" u="none" strike="noStrike" cap="none">
              <a:solidFill>
                <a:srgbClr val="888888"/>
              </a:solidFill>
              <a:latin typeface="Calibri"/>
              <a:ea typeface="Calibri"/>
              <a:cs typeface="Calibri"/>
              <a:sym typeface="Calibri"/>
            </a:endParaRPr>
          </a:p>
        </p:txBody>
      </p:sp>
      <p:sp>
        <p:nvSpPr>
          <p:cNvPr id="17" name="Shape 17"/>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8" name="Shape 18"/>
          <p:cNvSpPr/>
          <p:nvPr/>
        </p:nvSpPr>
        <p:spPr>
          <a:xfrm>
            <a:off x="7885273" y="6452575"/>
            <a:ext cx="10815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1000" b="0" i="0" u="none" strike="noStrike" cap="none">
                <a:solidFill>
                  <a:srgbClr val="3F404A"/>
                </a:solidFill>
                <a:latin typeface="Arial"/>
                <a:ea typeface="Arial"/>
                <a:cs typeface="Arial"/>
                <a:sym typeface="Arial"/>
              </a:rPr>
              <a:t>openprof.eu</a:t>
            </a:r>
          </a:p>
        </p:txBody>
      </p:sp>
      <p:sp>
        <p:nvSpPr>
          <p:cNvPr id="19" name="Shape 19"/>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1000" b="0" i="0" u="none" strike="noStrike" cap="none">
                <a:solidFill>
                  <a:srgbClr val="3F404A"/>
                </a:solidFill>
                <a:latin typeface="Arial"/>
                <a:ea typeface="Arial"/>
                <a:cs typeface="Arial"/>
                <a:sym typeface="Arial"/>
              </a:rPr>
              <a:t>Project No. 2014-1-LT01-KA202-000562</a:t>
            </a:r>
          </a:p>
        </p:txBody>
      </p:sp>
      <p:pic>
        <p:nvPicPr>
          <p:cNvPr id="20" name="Shape 20"/>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21" name="Shape 21"/>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1"/>
        <p:cNvGrpSpPr/>
        <p:nvPr/>
      </p:nvGrpSpPr>
      <p:grpSpPr>
        <a:xfrm>
          <a:off x="0" y="0"/>
          <a:ext cx="0" cy="0"/>
          <a:chOff x="0" y="0"/>
          <a:chExt cx="0" cy="0"/>
        </a:xfrm>
      </p:grpSpPr>
      <p:pic>
        <p:nvPicPr>
          <p:cNvPr id="92" name="Shape 92"/>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93" name="Shape 93"/>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94" name="Shape 9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5" name="Shape 95"/>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6" name="Shape 9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a:solidFill>
                <a:srgbClr val="888888"/>
              </a:solidFill>
              <a:latin typeface="Calibri"/>
              <a:ea typeface="Calibri"/>
              <a:cs typeface="Calibri"/>
              <a:sym typeface="Calibri"/>
            </a:endParaRPr>
          </a:p>
        </p:txBody>
      </p:sp>
      <p:sp>
        <p:nvSpPr>
          <p:cNvPr id="99" name="Shape 99"/>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a:solidFill>
                <a:srgbClr val="454851"/>
              </a:solidFill>
              <a:latin typeface="Arial"/>
              <a:ea typeface="Arial"/>
              <a:cs typeface="Arial"/>
              <a:sym typeface="Arial"/>
            </a:endParaRPr>
          </a:p>
        </p:txBody>
      </p:sp>
      <p:sp>
        <p:nvSpPr>
          <p:cNvPr id="100" name="Shape 100"/>
          <p:cNvSpPr/>
          <p:nvPr/>
        </p:nvSpPr>
        <p:spPr>
          <a:xfrm>
            <a:off x="7951848" y="6452575"/>
            <a:ext cx="10149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1000">
                <a:solidFill>
                  <a:srgbClr val="3F404A"/>
                </a:solidFill>
                <a:latin typeface="Arial"/>
                <a:ea typeface="Arial"/>
                <a:cs typeface="Arial"/>
                <a:sym typeface="Arial"/>
              </a:rPr>
              <a:t>openprof.eu</a:t>
            </a:r>
          </a:p>
        </p:txBody>
      </p:sp>
      <p:sp>
        <p:nvSpPr>
          <p:cNvPr id="101" name="Shape 101"/>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1000">
                <a:solidFill>
                  <a:srgbClr val="3F404A"/>
                </a:solidFill>
                <a:latin typeface="Arial"/>
                <a:ea typeface="Arial"/>
                <a:cs typeface="Arial"/>
                <a:sym typeface="Arial"/>
              </a:rPr>
              <a:t>Project No. 2014-1-LT01-KA202-000562</a:t>
            </a:r>
          </a:p>
        </p:txBody>
      </p:sp>
      <p:pic>
        <p:nvPicPr>
          <p:cNvPr id="102" name="Shape 102"/>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103" name="Shape 103"/>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ctrTitle"/>
          </p:nvPr>
        </p:nvSpPr>
        <p:spPr>
          <a:xfrm>
            <a:off x="1141998" y="1201971"/>
            <a:ext cx="6630402" cy="23730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sz="4400" b="0" i="0" u="none" strike="noStrike" cap="none">
                <a:solidFill>
                  <a:schemeClr val="dk1"/>
                </a:solidFill>
                <a:latin typeface="Arial"/>
                <a:ea typeface="Arial"/>
                <a:cs typeface="Arial"/>
                <a:sym typeface="Arial"/>
              </a:rPr>
              <a:t>Bewusstseinsübung</a:t>
            </a:r>
          </a:p>
        </p:txBody>
      </p:sp>
      <p:sp>
        <p:nvSpPr>
          <p:cNvPr id="178" name="Shape 178"/>
          <p:cNvSpPr txBox="1">
            <a:spLocks noGrp="1"/>
          </p:cNvSpPr>
          <p:nvPr>
            <p:ph type="subTitle" idx="1"/>
          </p:nvPr>
        </p:nvSpPr>
        <p:spPr>
          <a:xfrm>
            <a:off x="1141999" y="3692460"/>
            <a:ext cx="6630400" cy="210235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88888"/>
              </a:buClr>
              <a:buSzPct val="25000"/>
              <a:buFont typeface="Arial"/>
              <a:buNone/>
            </a:pPr>
            <a:r>
              <a:rPr lang="de-AT" sz="3200" b="1" i="1" u="none" strike="noStrike" cap="none">
                <a:solidFill>
                  <a:srgbClr val="888888"/>
                </a:solidFill>
                <a:latin typeface="Arial"/>
                <a:ea typeface="Arial"/>
                <a:cs typeface="Arial"/>
                <a:sym typeface="Arial"/>
              </a:rPr>
              <a:t>Auxilium pro Regionibus Europae in Rebus Culturalibus</a:t>
            </a:r>
          </a:p>
          <a:p>
            <a:pPr marL="0" marR="0" lvl="0" indent="0" algn="ctr" rtl="0">
              <a:spcBef>
                <a:spcPts val="640"/>
              </a:spcBef>
              <a:spcAft>
                <a:spcPts val="0"/>
              </a:spcAft>
              <a:buClr>
                <a:srgbClr val="888888"/>
              </a:buClr>
              <a:buSzPct val="25000"/>
              <a:buFont typeface="Arial"/>
              <a:buNone/>
            </a:pPr>
            <a:r>
              <a:rPr lang="de-AT" sz="3200" b="0" i="0" u="none" strike="noStrike" cap="none">
                <a:solidFill>
                  <a:srgbClr val="888888"/>
                </a:solidFill>
                <a:latin typeface="Arial"/>
                <a:ea typeface="Arial"/>
                <a:cs typeface="Arial"/>
                <a:sym typeface="Arial"/>
              </a:rPr>
              <a:t>(Auxilium) </a:t>
            </a:r>
          </a:p>
          <a:p>
            <a:pPr marL="0" marR="0" lvl="0" indent="0" algn="ctr" rtl="0">
              <a:spcBef>
                <a:spcPts val="640"/>
              </a:spcBef>
              <a:buClr>
                <a:srgbClr val="888888"/>
              </a:buClr>
              <a:buSzPct val="25000"/>
              <a:buFont typeface="Arial"/>
              <a:buNone/>
            </a:pPr>
            <a:endParaRPr sz="3200" b="0" i="0" u="none" strike="noStrike" cap="none">
              <a:solidFill>
                <a:srgbClr val="888888"/>
              </a:solidFill>
              <a:latin typeface="Arial"/>
              <a:ea typeface="Arial"/>
              <a:cs typeface="Arial"/>
              <a:sym typeface="Arial"/>
            </a:endParaRPr>
          </a:p>
        </p:txBody>
      </p:sp>
      <p:sp>
        <p:nvSpPr>
          <p:cNvPr id="179" name="Shape 179"/>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888888"/>
              </a:buClr>
              <a:buSzPct val="25000"/>
              <a:buFont typeface="Arial"/>
              <a:buNone/>
            </a:pPr>
            <a:r>
              <a:rPr lang="de-AT"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p:nvPr/>
        </p:nvSpPr>
        <p:spPr>
          <a:xfrm>
            <a:off x="1259632" y="1484783"/>
            <a:ext cx="6696744" cy="5016757"/>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200">
                <a:solidFill>
                  <a:schemeClr val="dk1"/>
                </a:solidFill>
                <a:latin typeface="Arial"/>
                <a:ea typeface="Arial"/>
                <a:cs typeface="Arial"/>
                <a:sym typeface="Arial"/>
              </a:rPr>
              <a:t>Sie stehen nun in der Mitte des Vergnügungsparks. Sie nehmen all die Menschen um Sie herum wahr. </a:t>
            </a:r>
          </a:p>
          <a:p>
            <a:pPr marL="0" marR="0" lvl="0" indent="0" algn="ctr" rtl="0">
              <a:spcBef>
                <a:spcPts val="0"/>
              </a:spcBef>
              <a:buNone/>
            </a:pPr>
            <a:endParaRPr sz="3200">
              <a:solidFill>
                <a:schemeClr val="dk1"/>
              </a:solidFill>
              <a:latin typeface="Arial"/>
              <a:ea typeface="Arial"/>
              <a:cs typeface="Arial"/>
              <a:sym typeface="Arial"/>
            </a:endParaRPr>
          </a:p>
          <a:p>
            <a:pPr marL="0" marR="0" lvl="0" indent="0" algn="ctr" rtl="0">
              <a:spcBef>
                <a:spcPts val="0"/>
              </a:spcBef>
              <a:buNone/>
            </a:pPr>
            <a:endParaRPr sz="3200">
              <a:solidFill>
                <a:schemeClr val="dk1"/>
              </a:solidFill>
              <a:latin typeface="Arial"/>
              <a:ea typeface="Arial"/>
              <a:cs typeface="Arial"/>
              <a:sym typeface="Arial"/>
            </a:endParaRPr>
          </a:p>
          <a:p>
            <a:pPr marL="0" marR="0" lvl="0" indent="0" algn="ctr" rtl="0">
              <a:spcBef>
                <a:spcPts val="0"/>
              </a:spcBef>
              <a:buSzPct val="25000"/>
              <a:buNone/>
            </a:pPr>
            <a:r>
              <a:rPr lang="de-AT" sz="3200">
                <a:solidFill>
                  <a:schemeClr val="dk1"/>
                </a:solidFill>
                <a:latin typeface="Arial"/>
                <a:ea typeface="Arial"/>
                <a:cs typeface="Arial"/>
                <a:sym typeface="Arial"/>
              </a:rPr>
              <a:t>Nehmen Sie sich Zeit. Vielleicht schließen Sie für ein paar Sekunden Ihre Augen um sich die Szene vorzustellen.</a:t>
            </a:r>
          </a:p>
          <a:p>
            <a:pPr marL="0" marR="0" lvl="0" indent="0" algn="l" rtl="0">
              <a:spcBef>
                <a:spcPts val="0"/>
              </a:spcBef>
              <a:buNone/>
            </a:pPr>
            <a:endParaRPr sz="3200">
              <a:solidFill>
                <a:schemeClr val="dk1"/>
              </a:solidFill>
              <a:latin typeface="Arial"/>
              <a:ea typeface="Arial"/>
              <a:cs typeface="Arial"/>
              <a:sym typeface="Aria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p:nvPr/>
        </p:nvSpPr>
        <p:spPr>
          <a:xfrm>
            <a:off x="971600" y="1556791"/>
            <a:ext cx="7128792" cy="3754874"/>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400">
                <a:solidFill>
                  <a:schemeClr val="dk1"/>
                </a:solidFill>
                <a:latin typeface="Arial"/>
                <a:ea typeface="Arial"/>
                <a:cs typeface="Arial"/>
                <a:sym typeface="Arial"/>
              </a:rPr>
              <a:t>Nun ist es an der Zeit in die Realität zurückzukehren. </a:t>
            </a:r>
          </a:p>
          <a:p>
            <a:pPr marL="0" marR="0" lvl="0" indent="0" algn="ctr" rtl="0">
              <a:spcBef>
                <a:spcPts val="0"/>
              </a:spcBef>
              <a:buNone/>
            </a:pPr>
            <a:endParaRPr sz="3400">
              <a:solidFill>
                <a:schemeClr val="dk1"/>
              </a:solidFill>
              <a:latin typeface="Arial"/>
              <a:ea typeface="Arial"/>
              <a:cs typeface="Arial"/>
              <a:sym typeface="Arial"/>
            </a:endParaRPr>
          </a:p>
          <a:p>
            <a:pPr marL="0" marR="0" lvl="0" indent="0" algn="ctr" rtl="0">
              <a:spcBef>
                <a:spcPts val="0"/>
              </a:spcBef>
              <a:buNone/>
            </a:pPr>
            <a:endParaRPr sz="3400">
              <a:solidFill>
                <a:schemeClr val="dk1"/>
              </a:solidFill>
              <a:latin typeface="Arial"/>
              <a:ea typeface="Arial"/>
              <a:cs typeface="Arial"/>
              <a:sym typeface="Arial"/>
            </a:endParaRPr>
          </a:p>
          <a:p>
            <a:pPr marL="0" marR="0" lvl="0" indent="0" algn="ctr" rtl="0">
              <a:spcBef>
                <a:spcPts val="0"/>
              </a:spcBef>
              <a:buNone/>
            </a:pPr>
            <a:endParaRPr sz="3400">
              <a:solidFill>
                <a:schemeClr val="dk1"/>
              </a:solidFill>
              <a:latin typeface="Arial"/>
              <a:ea typeface="Arial"/>
              <a:cs typeface="Arial"/>
              <a:sym typeface="Arial"/>
            </a:endParaRPr>
          </a:p>
          <a:p>
            <a:pPr marL="0" marR="0" lvl="0" indent="0" algn="ctr" rtl="0">
              <a:spcBef>
                <a:spcPts val="0"/>
              </a:spcBef>
              <a:buSzPct val="25000"/>
              <a:buNone/>
            </a:pPr>
            <a:r>
              <a:rPr lang="de-AT" sz="3400">
                <a:solidFill>
                  <a:schemeClr val="dk1"/>
                </a:solidFill>
                <a:latin typeface="Arial"/>
                <a:ea typeface="Arial"/>
                <a:cs typeface="Arial"/>
                <a:sym typeface="Arial"/>
              </a:rPr>
              <a:t>Wenn Sie bereit sind, wechseln Sie zur nächsten Folie.</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l="3064" t="5870" r="4277" b="4481"/>
          <a:stretch/>
        </p:blipFill>
        <p:spPr>
          <a:xfrm>
            <a:off x="5868144" y="0"/>
            <a:ext cx="3275855" cy="2426559"/>
          </a:xfrm>
          <a:prstGeom prst="rect">
            <a:avLst/>
          </a:prstGeom>
          <a:noFill/>
          <a:ln>
            <a:noFill/>
          </a:ln>
        </p:spPr>
      </p:pic>
      <p:sp>
        <p:nvSpPr>
          <p:cNvPr id="241" name="Shape 241"/>
          <p:cNvSpPr txBox="1"/>
          <p:nvPr/>
        </p:nvSpPr>
        <p:spPr>
          <a:xfrm>
            <a:off x="251519" y="1052736"/>
            <a:ext cx="9144000" cy="14465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2600" b="1">
                <a:solidFill>
                  <a:schemeClr val="dk1"/>
                </a:solidFill>
                <a:latin typeface="Arial"/>
                <a:ea typeface="Arial"/>
                <a:cs typeface="Arial"/>
                <a:sym typeface="Arial"/>
              </a:rPr>
              <a:t>Bevor Sie zur nächsten Folie </a:t>
            </a:r>
          </a:p>
          <a:p>
            <a:pPr marL="0" marR="0" lvl="0" indent="0" algn="l" rtl="0">
              <a:spcBef>
                <a:spcPts val="0"/>
              </a:spcBef>
              <a:buSzPct val="25000"/>
              <a:buNone/>
            </a:pPr>
            <a:r>
              <a:rPr lang="de-AT" sz="2600" b="1">
                <a:solidFill>
                  <a:schemeClr val="dk1"/>
                </a:solidFill>
                <a:latin typeface="Arial"/>
                <a:ea typeface="Arial"/>
                <a:cs typeface="Arial"/>
                <a:sym typeface="Arial"/>
              </a:rPr>
              <a:t>wechseln, schreiben Sie eine Liste: </a:t>
            </a:r>
          </a:p>
          <a:p>
            <a:pPr marL="0" marR="0" lvl="0" indent="0" algn="l" rtl="0">
              <a:spcBef>
                <a:spcPts val="0"/>
              </a:spcBef>
              <a:buSzPct val="25000"/>
              <a:buNone/>
            </a:pPr>
            <a:r>
              <a:rPr lang="de-AT" sz="3400" b="1">
                <a:solidFill>
                  <a:schemeClr val="dk1"/>
                </a:solidFill>
                <a:latin typeface="Arial"/>
                <a:ea typeface="Arial"/>
                <a:cs typeface="Arial"/>
                <a:sym typeface="Arial"/>
              </a:rPr>
              <a:t>Welche Personen haben Sie gesehen? </a:t>
            </a:r>
          </a:p>
        </p:txBody>
      </p:sp>
      <p:sp>
        <p:nvSpPr>
          <p:cNvPr id="242" name="Shape 242"/>
          <p:cNvSpPr txBox="1"/>
          <p:nvPr/>
        </p:nvSpPr>
        <p:spPr>
          <a:xfrm>
            <a:off x="1172300" y="2852925"/>
            <a:ext cx="7576200" cy="2777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2400">
                <a:solidFill>
                  <a:schemeClr val="dk1"/>
                </a:solidFill>
                <a:latin typeface="Arial"/>
                <a:ea typeface="Arial"/>
                <a:cs typeface="Arial"/>
                <a:sym typeface="Arial"/>
              </a:rPr>
              <a:t>Zum Beispiel:</a:t>
            </a:r>
            <a:r>
              <a:rPr lang="de-AT" sz="3600">
                <a:solidFill>
                  <a:schemeClr val="dk1"/>
                </a:solidFill>
              </a:rPr>
              <a:t> </a:t>
            </a:r>
            <a:r>
              <a:rPr lang="de-AT" sz="2400">
                <a:solidFill>
                  <a:schemeClr val="dk1"/>
                </a:solidFill>
                <a:latin typeface="Arial"/>
                <a:ea typeface="Arial"/>
                <a:cs typeface="Arial"/>
                <a:sym typeface="Arial"/>
              </a:rPr>
              <a:t>Haben Sie eine Frau gesehen?</a:t>
            </a:r>
          </a:p>
          <a:p>
            <a:pPr marL="0" marR="0" lvl="1" indent="0" algn="l" rtl="0">
              <a:spcBef>
                <a:spcPts val="0"/>
              </a:spcBef>
              <a:buSzPct val="25000"/>
              <a:buNone/>
            </a:pPr>
            <a:r>
              <a:rPr lang="de-AT" sz="2400" b="0" i="0" u="none" strike="noStrike" cap="none">
                <a:solidFill>
                  <a:schemeClr val="dk1"/>
                </a:solidFill>
                <a:latin typeface="Arial"/>
                <a:ea typeface="Arial"/>
                <a:cs typeface="Arial"/>
                <a:sym typeface="Arial"/>
              </a:rPr>
              <a:t>	                 </a:t>
            </a:r>
            <a:r>
              <a:rPr lang="de-AT" sz="2400">
                <a:solidFill>
                  <a:schemeClr val="dk1"/>
                </a:solidFill>
              </a:rPr>
              <a:t> </a:t>
            </a:r>
            <a:r>
              <a:rPr lang="de-AT" sz="2400" b="0" i="0" u="none" strike="noStrike" cap="none">
                <a:solidFill>
                  <a:schemeClr val="dk1"/>
                </a:solidFill>
                <a:latin typeface="Arial"/>
                <a:ea typeface="Arial"/>
                <a:cs typeface="Arial"/>
                <a:sym typeface="Arial"/>
              </a:rPr>
              <a:t>Haben Sie einen Mann gesehen?</a:t>
            </a:r>
          </a:p>
          <a:p>
            <a:pPr marL="0" marR="0" lvl="1" indent="0" algn="l" rtl="0">
              <a:spcBef>
                <a:spcPts val="0"/>
              </a:spcBef>
              <a:buSzPct val="25000"/>
              <a:buNone/>
            </a:pPr>
            <a:r>
              <a:rPr lang="de-AT" sz="2400" b="0" i="0" u="none" strike="noStrike" cap="none">
                <a:solidFill>
                  <a:schemeClr val="dk1"/>
                </a:solidFill>
                <a:latin typeface="Arial"/>
                <a:ea typeface="Arial"/>
                <a:cs typeface="Arial"/>
                <a:sym typeface="Arial"/>
              </a:rPr>
              <a:t>	                  Haben Sie Kinder gesehen?</a:t>
            </a:r>
          </a:p>
          <a:p>
            <a:pPr marL="0" marR="0" lvl="1" indent="0" algn="l" rtl="0">
              <a:spcBef>
                <a:spcPts val="0"/>
              </a:spcBef>
              <a:buSzPct val="25000"/>
              <a:buNone/>
            </a:pPr>
            <a:r>
              <a:rPr lang="de-AT" sz="2400" b="0" i="0" u="none" strike="noStrike" cap="none">
                <a:solidFill>
                  <a:schemeClr val="dk1"/>
                </a:solidFill>
                <a:latin typeface="Arial"/>
                <a:ea typeface="Arial"/>
                <a:cs typeface="Arial"/>
                <a:sym typeface="Arial"/>
              </a:rPr>
              <a:t>	                  Haben Sie ältere Menschen gesehen?</a:t>
            </a:r>
          </a:p>
          <a:p>
            <a:pPr marL="0" marR="0" lvl="1" indent="0" algn="l" rtl="0">
              <a:spcBef>
                <a:spcPts val="0"/>
              </a:spcBef>
              <a:buSzPct val="25000"/>
              <a:buNone/>
            </a:pPr>
            <a:r>
              <a:rPr lang="de-AT" sz="2400" b="0" i="0" u="none" strike="noStrike" cap="none">
                <a:solidFill>
                  <a:schemeClr val="dk1"/>
                </a:solidFill>
                <a:latin typeface="Arial"/>
                <a:ea typeface="Arial"/>
                <a:cs typeface="Arial"/>
                <a:sym typeface="Arial"/>
              </a:rPr>
              <a:t>	                  Wen haben Sie sonst noch gesehen?</a:t>
            </a:r>
          </a:p>
          <a:p>
            <a:pPr marL="0" marR="0" lvl="1" indent="0" algn="l" rtl="0">
              <a:spcBef>
                <a:spcPts val="0"/>
              </a:spcBef>
              <a:buSzPct val="25000"/>
              <a:buNone/>
            </a:pPr>
            <a:r>
              <a:rPr lang="de-AT" sz="1050" b="0" i="0" u="none" strike="noStrike" cap="none">
                <a:solidFill>
                  <a:schemeClr val="dk1"/>
                </a:solidFill>
                <a:latin typeface="Arial"/>
                <a:ea typeface="Arial"/>
                <a:cs typeface="Arial"/>
                <a:sym typeface="Arial"/>
              </a:rPr>
              <a:t> </a:t>
            </a:r>
          </a:p>
          <a:p>
            <a:pPr marL="0" marR="0" lvl="1" indent="0" algn="l" rtl="0">
              <a:spcBef>
                <a:spcPts val="0"/>
              </a:spcBef>
              <a:buNone/>
            </a:pPr>
            <a:endParaRPr sz="1600" b="0" i="0" u="none" strike="noStrike" cap="none">
              <a:solidFill>
                <a:schemeClr val="dk1"/>
              </a:solidFill>
              <a:latin typeface="Arial"/>
              <a:ea typeface="Arial"/>
              <a:cs typeface="Arial"/>
              <a:sym typeface="Arial"/>
            </a:endParaRPr>
          </a:p>
          <a:p>
            <a:pPr marL="0" marR="0" lvl="0" indent="0" algn="l" rtl="0">
              <a:spcBef>
                <a:spcPts val="0"/>
              </a:spcBef>
              <a:buSzPct val="25000"/>
              <a:buNone/>
            </a:pPr>
            <a:r>
              <a:rPr lang="de-AT" sz="2400">
                <a:solidFill>
                  <a:schemeClr val="dk1"/>
                </a:solidFill>
                <a:latin typeface="Arial"/>
                <a:ea typeface="Arial"/>
                <a:cs typeface="Arial"/>
                <a:sym typeface="Arial"/>
              </a:rPr>
              <a:t>Notieren Sie Ihre Vorstellungen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899591" y="692695"/>
            <a:ext cx="6670558"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sz="3800" b="0" i="0" u="none" strike="noStrike" cap="none">
                <a:solidFill>
                  <a:schemeClr val="dk1"/>
                </a:solidFill>
                <a:latin typeface="Arial"/>
                <a:ea typeface="Arial"/>
                <a:cs typeface="Arial"/>
                <a:sym typeface="Arial"/>
              </a:rPr>
              <a:t>Bewusstsein von Diversity  </a:t>
            </a:r>
          </a:p>
        </p:txBody>
      </p:sp>
      <p:pic>
        <p:nvPicPr>
          <p:cNvPr id="248" name="Shape 248"/>
          <p:cNvPicPr preferRelativeResize="0"/>
          <p:nvPr/>
        </p:nvPicPr>
        <p:blipFill rotWithShape="1">
          <a:blip r:embed="rId3">
            <a:alphaModFix/>
          </a:blip>
          <a:srcRect/>
          <a:stretch/>
        </p:blipFill>
        <p:spPr>
          <a:xfrm>
            <a:off x="7452320" y="1700808"/>
            <a:ext cx="603937" cy="936103"/>
          </a:xfrm>
          <a:prstGeom prst="rect">
            <a:avLst/>
          </a:prstGeom>
          <a:noFill/>
          <a:ln>
            <a:noFill/>
          </a:ln>
        </p:spPr>
      </p:pic>
      <p:pic>
        <p:nvPicPr>
          <p:cNvPr id="249" name="Shape 249"/>
          <p:cNvPicPr preferRelativeResize="0"/>
          <p:nvPr/>
        </p:nvPicPr>
        <p:blipFill rotWithShape="1">
          <a:blip r:embed="rId4">
            <a:alphaModFix/>
          </a:blip>
          <a:srcRect/>
          <a:stretch/>
        </p:blipFill>
        <p:spPr>
          <a:xfrm>
            <a:off x="7668343" y="1412775"/>
            <a:ext cx="807440" cy="795327"/>
          </a:xfrm>
          <a:prstGeom prst="rect">
            <a:avLst/>
          </a:prstGeom>
          <a:noFill/>
          <a:ln>
            <a:noFill/>
          </a:ln>
        </p:spPr>
      </p:pic>
      <p:sp>
        <p:nvSpPr>
          <p:cNvPr id="250" name="Shape 250"/>
          <p:cNvSpPr txBox="1"/>
          <p:nvPr/>
        </p:nvSpPr>
        <p:spPr>
          <a:xfrm>
            <a:off x="1259632" y="1844824"/>
            <a:ext cx="7056783" cy="397031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de-AT" sz="2800">
                <a:solidFill>
                  <a:schemeClr val="dk1"/>
                </a:solidFill>
                <a:latin typeface="Arial"/>
                <a:ea typeface="Arial"/>
                <a:cs typeface="Arial"/>
                <a:sym typeface="Arial"/>
              </a:rPr>
              <a:t>Sie haben wahrscheinlich folgende Menschen gesehen:</a:t>
            </a:r>
          </a:p>
          <a:p>
            <a:pPr marL="0" marR="0" lvl="0" indent="0" algn="l" rtl="0">
              <a:spcBef>
                <a:spcPts val="0"/>
              </a:spcBef>
              <a:buClr>
                <a:schemeClr val="dk1"/>
              </a:buClr>
              <a:buSzPct val="100000"/>
              <a:buFont typeface="Arial"/>
              <a:buChar char="•"/>
            </a:pPr>
            <a:r>
              <a:rPr lang="de-AT" sz="2800">
                <a:solidFill>
                  <a:schemeClr val="dk1"/>
                </a:solidFill>
                <a:latin typeface="Arial"/>
                <a:ea typeface="Arial"/>
                <a:cs typeface="Arial"/>
                <a:sym typeface="Arial"/>
              </a:rPr>
              <a:t> Babys, Jugendliche, junge Erwachsene</a:t>
            </a:r>
          </a:p>
          <a:p>
            <a:pPr marL="0" marR="0" lvl="0" indent="0" algn="l" rtl="0">
              <a:spcBef>
                <a:spcPts val="0"/>
              </a:spcBef>
              <a:buClr>
                <a:schemeClr val="dk1"/>
              </a:buClr>
              <a:buSzPct val="100000"/>
              <a:buFont typeface="Arial"/>
              <a:buChar char="•"/>
            </a:pPr>
            <a:r>
              <a:rPr lang="de-AT" sz="2800">
                <a:solidFill>
                  <a:schemeClr val="dk1"/>
                </a:solidFill>
                <a:latin typeface="Arial"/>
                <a:ea typeface="Arial"/>
                <a:cs typeface="Arial"/>
                <a:sym typeface="Arial"/>
              </a:rPr>
              <a:t> Frauen</a:t>
            </a:r>
          </a:p>
          <a:p>
            <a:pPr marL="0" marR="0" lvl="0" indent="0" algn="l" rtl="0">
              <a:spcBef>
                <a:spcPts val="0"/>
              </a:spcBef>
              <a:buClr>
                <a:schemeClr val="dk1"/>
              </a:buClr>
              <a:buSzPct val="100000"/>
              <a:buFont typeface="Arial"/>
              <a:buChar char="•"/>
            </a:pPr>
            <a:r>
              <a:rPr lang="de-AT" sz="2800">
                <a:solidFill>
                  <a:schemeClr val="dk1"/>
                </a:solidFill>
                <a:latin typeface="Arial"/>
                <a:ea typeface="Arial"/>
                <a:cs typeface="Arial"/>
                <a:sym typeface="Arial"/>
              </a:rPr>
              <a:t> Männer</a:t>
            </a:r>
          </a:p>
          <a:p>
            <a:pPr marL="0" marR="0" lvl="0" indent="0" algn="l" rtl="0">
              <a:spcBef>
                <a:spcPts val="0"/>
              </a:spcBef>
              <a:buClr>
                <a:schemeClr val="dk1"/>
              </a:buClr>
              <a:buSzPct val="100000"/>
              <a:buFont typeface="Arial"/>
              <a:buChar char="•"/>
            </a:pPr>
            <a:r>
              <a:rPr lang="de-AT" sz="2800">
                <a:solidFill>
                  <a:schemeClr val="dk1"/>
                </a:solidFill>
                <a:latin typeface="Arial"/>
                <a:ea typeface="Arial"/>
                <a:cs typeface="Arial"/>
                <a:sym typeface="Arial"/>
              </a:rPr>
              <a:t> ältere Menschen</a:t>
            </a:r>
          </a:p>
          <a:p>
            <a:pPr marL="0" marR="0" lvl="0" indent="0" algn="l" rtl="0">
              <a:spcBef>
                <a:spcPts val="0"/>
              </a:spcBef>
              <a:buSzPct val="25000"/>
              <a:buNone/>
            </a:pPr>
            <a:r>
              <a:rPr lang="de-AT" sz="2800">
                <a:solidFill>
                  <a:schemeClr val="dk1"/>
                </a:solidFill>
                <a:latin typeface="Arial"/>
                <a:ea typeface="Arial"/>
                <a:cs typeface="Arial"/>
                <a:sym typeface="Arial"/>
              </a:rPr>
              <a:t>…</a:t>
            </a:r>
          </a:p>
          <a:p>
            <a:pPr marL="0" marR="0" lvl="0" indent="0" algn="l" rtl="0">
              <a:spcBef>
                <a:spcPts val="0"/>
              </a:spcBef>
              <a:buNone/>
            </a:pPr>
            <a:endParaRPr sz="2800">
              <a:solidFill>
                <a:schemeClr val="dk1"/>
              </a:solidFill>
              <a:latin typeface="Arial"/>
              <a:ea typeface="Arial"/>
              <a:cs typeface="Arial"/>
              <a:sym typeface="Arial"/>
            </a:endParaRPr>
          </a:p>
          <a:p>
            <a:pPr marL="0" marR="0" lvl="0" indent="0" algn="l" rtl="0">
              <a:spcBef>
                <a:spcPts val="0"/>
              </a:spcBef>
              <a:buSzPct val="25000"/>
              <a:buNone/>
            </a:pPr>
            <a:r>
              <a:rPr lang="de-AT" sz="2800">
                <a:solidFill>
                  <a:schemeClr val="dk1"/>
                </a:solidFill>
                <a:latin typeface="Arial"/>
                <a:ea typeface="Arial"/>
                <a:cs typeface="Arial"/>
                <a:sym typeface="Arial"/>
              </a:rPr>
              <a:t> aber waren in Ihren Vorstellungen auch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971600" y="836712"/>
            <a:ext cx="7056783" cy="864095"/>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sz="3800" b="0" i="0" u="none" strike="noStrike" cap="none">
                <a:solidFill>
                  <a:schemeClr val="dk1"/>
                </a:solidFill>
                <a:latin typeface="Arial"/>
                <a:ea typeface="Arial"/>
                <a:cs typeface="Arial"/>
                <a:sym typeface="Arial"/>
              </a:rPr>
              <a:t>ABER </a:t>
            </a:r>
            <a:r>
              <a:rPr lang="de-AT" sz="3200" b="0" i="0" u="none" strike="noStrike" cap="none">
                <a:solidFill>
                  <a:schemeClr val="dk1"/>
                </a:solidFill>
                <a:latin typeface="Arial"/>
                <a:ea typeface="Arial"/>
                <a:cs typeface="Arial"/>
                <a:sym typeface="Arial"/>
              </a:rPr>
              <a:t/>
            </a:r>
            <a:br>
              <a:rPr lang="de-AT" sz="3200" b="0" i="0" u="none" strike="noStrike" cap="none">
                <a:solidFill>
                  <a:schemeClr val="dk1"/>
                </a:solidFill>
                <a:latin typeface="Arial"/>
                <a:ea typeface="Arial"/>
                <a:cs typeface="Arial"/>
                <a:sym typeface="Arial"/>
              </a:rPr>
            </a:br>
            <a:r>
              <a:rPr lang="de-AT" sz="3200" b="0" i="0" u="none" strike="noStrike" cap="none">
                <a:solidFill>
                  <a:schemeClr val="dk1"/>
                </a:solidFill>
                <a:latin typeface="Arial"/>
                <a:ea typeface="Arial"/>
                <a:cs typeface="Arial"/>
                <a:sym typeface="Arial"/>
              </a:rPr>
              <a:t>waren in Ihren Vorstellungen auch...</a:t>
            </a:r>
          </a:p>
        </p:txBody>
      </p:sp>
      <p:sp>
        <p:nvSpPr>
          <p:cNvPr id="256" name="Shape 256"/>
          <p:cNvSpPr txBox="1">
            <a:spLocks noGrp="1"/>
          </p:cNvSpPr>
          <p:nvPr>
            <p:ph type="body" idx="1"/>
          </p:nvPr>
        </p:nvSpPr>
        <p:spPr>
          <a:xfrm>
            <a:off x="1115616" y="2276872"/>
            <a:ext cx="6670557" cy="3894047"/>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de-AT" sz="2800" b="0" i="0" u="none" strike="noStrike" cap="none">
                <a:solidFill>
                  <a:schemeClr val="dk1"/>
                </a:solidFill>
                <a:latin typeface="Arial"/>
                <a:ea typeface="Arial"/>
                <a:cs typeface="Arial"/>
                <a:sym typeface="Arial"/>
              </a:rPr>
              <a:t>Menschen aus anderen ethnischen Gruppen als Ihre eigene vertreten? </a:t>
            </a:r>
          </a:p>
          <a:p>
            <a:pPr marL="342900" marR="0" lvl="0" indent="-342900" algn="l" rtl="0">
              <a:spcBef>
                <a:spcPts val="560"/>
              </a:spcBef>
              <a:spcAft>
                <a:spcPts val="0"/>
              </a:spcAft>
              <a:buClr>
                <a:schemeClr val="dk1"/>
              </a:buClr>
              <a:buSzPct val="100000"/>
              <a:buFont typeface="Arial"/>
              <a:buChar char="•"/>
            </a:pPr>
            <a:r>
              <a:rPr lang="de-AT" sz="2800" b="0" i="0" u="none" strike="noStrike" cap="none">
                <a:solidFill>
                  <a:schemeClr val="dk1"/>
                </a:solidFill>
                <a:latin typeface="Arial"/>
                <a:ea typeface="Arial"/>
                <a:cs typeface="Arial"/>
                <a:sym typeface="Arial"/>
              </a:rPr>
              <a:t>Menschen mit Sehbeeinträchtigungen? </a:t>
            </a:r>
          </a:p>
          <a:p>
            <a:pPr marL="342900" marR="0" lvl="0" indent="-342900" algn="l" rtl="0">
              <a:spcBef>
                <a:spcPts val="560"/>
              </a:spcBef>
              <a:spcAft>
                <a:spcPts val="0"/>
              </a:spcAft>
              <a:buClr>
                <a:schemeClr val="dk1"/>
              </a:buClr>
              <a:buSzPct val="100000"/>
              <a:buFont typeface="Arial"/>
              <a:buChar char="•"/>
            </a:pPr>
            <a:r>
              <a:rPr lang="de-AT" sz="2800" b="0" i="0" u="none" strike="noStrike" cap="none">
                <a:solidFill>
                  <a:schemeClr val="dk1"/>
                </a:solidFill>
                <a:latin typeface="Arial"/>
                <a:ea typeface="Arial"/>
                <a:cs typeface="Arial"/>
                <a:sym typeface="Arial"/>
              </a:rPr>
              <a:t>Menschen mit Hörbeeinträchtigungen?</a:t>
            </a:r>
          </a:p>
          <a:p>
            <a:pPr marL="342900" marR="0" lvl="0" indent="-342900" algn="l" rtl="0">
              <a:spcBef>
                <a:spcPts val="560"/>
              </a:spcBef>
              <a:spcAft>
                <a:spcPts val="0"/>
              </a:spcAft>
              <a:buClr>
                <a:schemeClr val="dk1"/>
              </a:buClr>
              <a:buSzPct val="100000"/>
              <a:buFont typeface="Arial"/>
              <a:buChar char="•"/>
            </a:pPr>
            <a:r>
              <a:rPr lang="de-AT" sz="2800" b="0" i="0" u="none" strike="noStrike" cap="none">
                <a:solidFill>
                  <a:schemeClr val="dk1"/>
                </a:solidFill>
                <a:latin typeface="Arial"/>
                <a:ea typeface="Arial"/>
                <a:cs typeface="Arial"/>
                <a:sym typeface="Arial"/>
              </a:rPr>
              <a:t>Menschen im Rollstuhl? </a:t>
            </a:r>
          </a:p>
          <a:p>
            <a:pPr marL="342900" marR="0" lvl="0" indent="-342900" algn="l" rtl="0">
              <a:spcBef>
                <a:spcPts val="560"/>
              </a:spcBef>
              <a:buClr>
                <a:schemeClr val="dk1"/>
              </a:buClr>
              <a:buSzPct val="100000"/>
              <a:buFont typeface="Arial"/>
              <a:buChar char="•"/>
            </a:pPr>
            <a:r>
              <a:rPr lang="de-AT" sz="2800" b="0" i="0" u="none" strike="noStrike" cap="none">
                <a:solidFill>
                  <a:schemeClr val="dk1"/>
                </a:solidFill>
                <a:latin typeface="Arial"/>
                <a:ea typeface="Arial"/>
                <a:cs typeface="Arial"/>
                <a:sym typeface="Arial"/>
              </a:rPr>
              <a: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1043608" y="692695"/>
            <a:ext cx="6670558"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sz="3800" b="0" i="0" u="none" strike="noStrike" cap="none">
                <a:solidFill>
                  <a:schemeClr val="dk1"/>
                </a:solidFill>
                <a:latin typeface="Arial"/>
                <a:ea typeface="Arial"/>
                <a:cs typeface="Arial"/>
                <a:sym typeface="Arial"/>
              </a:rPr>
              <a:t>Warum diese Übung? </a:t>
            </a:r>
          </a:p>
        </p:txBody>
      </p:sp>
      <p:sp>
        <p:nvSpPr>
          <p:cNvPr id="262" name="Shape 262"/>
          <p:cNvSpPr txBox="1"/>
          <p:nvPr/>
        </p:nvSpPr>
        <p:spPr>
          <a:xfrm>
            <a:off x="1187624" y="1844824"/>
            <a:ext cx="6624735" cy="4154983"/>
          </a:xfrm>
          <a:prstGeom prst="rect">
            <a:avLst/>
          </a:prstGeom>
          <a:noFill/>
          <a:ln>
            <a:noFill/>
          </a:ln>
        </p:spPr>
        <p:txBody>
          <a:bodyPr lIns="91425" tIns="45700" rIns="91425" bIns="45700" anchor="t" anchorCtr="0">
            <a:noAutofit/>
          </a:bodyPr>
          <a:lstStyle/>
          <a:p>
            <a:pPr marL="268288" marR="0" lvl="0" indent="-268288" algn="l" rtl="0">
              <a:spcBef>
                <a:spcPts val="0"/>
              </a:spcBef>
              <a:buClr>
                <a:schemeClr val="dk1"/>
              </a:buClr>
              <a:buSzPct val="100000"/>
              <a:buFont typeface="Noto Sans Symbols"/>
              <a:buChar char="➢"/>
            </a:pPr>
            <a:r>
              <a:rPr lang="de-AT" sz="2400">
                <a:solidFill>
                  <a:schemeClr val="dk1"/>
                </a:solidFill>
                <a:latin typeface="Arial"/>
                <a:ea typeface="Arial"/>
                <a:cs typeface="Arial"/>
                <a:sym typeface="Arial"/>
              </a:rPr>
              <a:t>Wir tendieren dazu Dinge zu sehen, die wir gewohnt sind zu sehen.</a:t>
            </a:r>
          </a:p>
          <a:p>
            <a:pPr marL="268288" marR="0" lvl="0" indent="-268288" algn="l" rtl="0">
              <a:spcBef>
                <a:spcPts val="0"/>
              </a:spcBef>
              <a:buNone/>
            </a:pPr>
            <a:endParaRPr sz="2400">
              <a:solidFill>
                <a:schemeClr val="dk1"/>
              </a:solidFill>
              <a:latin typeface="Arial"/>
              <a:ea typeface="Arial"/>
              <a:cs typeface="Arial"/>
              <a:sym typeface="Arial"/>
            </a:endParaRPr>
          </a:p>
          <a:p>
            <a:pPr marL="268288" marR="0" lvl="0" indent="-268288" algn="l" rtl="0">
              <a:spcBef>
                <a:spcPts val="0"/>
              </a:spcBef>
              <a:buClr>
                <a:schemeClr val="dk1"/>
              </a:buClr>
              <a:buSzPct val="100000"/>
              <a:buFont typeface="Noto Sans Symbols"/>
              <a:buChar char="➢"/>
            </a:pPr>
            <a:r>
              <a:rPr lang="de-AT" sz="2400">
                <a:solidFill>
                  <a:schemeClr val="dk1"/>
                </a:solidFill>
                <a:latin typeface="Arial"/>
                <a:ea typeface="Arial"/>
                <a:cs typeface="Arial"/>
                <a:sym typeface="Arial"/>
              </a:rPr>
              <a:t>Wir tendieren dazu Aspekte, mit denen wir nicht vertraut sind, auszublenden. </a:t>
            </a:r>
          </a:p>
          <a:p>
            <a:pPr marL="0" marR="0" lvl="0" indent="0" algn="l" rtl="0">
              <a:spcBef>
                <a:spcPts val="0"/>
              </a:spcBef>
              <a:buNone/>
            </a:pPr>
            <a:endParaRPr sz="2400">
              <a:solidFill>
                <a:schemeClr val="dk1"/>
              </a:solidFill>
              <a:latin typeface="Arial"/>
              <a:ea typeface="Arial"/>
              <a:cs typeface="Arial"/>
              <a:sym typeface="Arial"/>
            </a:endParaRPr>
          </a:p>
          <a:p>
            <a:pPr marL="0" marR="0" lvl="0" indent="0" algn="ctr" rtl="0">
              <a:spcBef>
                <a:spcPts val="0"/>
              </a:spcBef>
              <a:buSzPct val="25000"/>
              <a:buNone/>
            </a:pPr>
            <a:r>
              <a:rPr lang="de-AT" sz="2400">
                <a:solidFill>
                  <a:schemeClr val="dk1"/>
                </a:solidFill>
                <a:latin typeface="Arial"/>
                <a:ea typeface="Arial"/>
                <a:cs typeface="Arial"/>
                <a:sym typeface="Arial"/>
              </a:rPr>
              <a:t>Dieses Diversity Training zielt darauf ab, Ihr Bewusstsein zu </a:t>
            </a:r>
            <a:r>
              <a:rPr lang="de-AT" sz="2400" b="1">
                <a:solidFill>
                  <a:schemeClr val="dk1"/>
                </a:solidFill>
                <a:latin typeface="Arial"/>
                <a:ea typeface="Arial"/>
                <a:cs typeface="Arial"/>
                <a:sym typeface="Arial"/>
              </a:rPr>
              <a:t>e r w e i t e r n</a:t>
            </a:r>
            <a:r>
              <a:rPr lang="de-AT" sz="2400">
                <a:solidFill>
                  <a:schemeClr val="dk1"/>
                </a:solidFill>
                <a:latin typeface="Arial"/>
                <a:ea typeface="Arial"/>
                <a:cs typeface="Arial"/>
                <a:sym typeface="Arial"/>
              </a:rPr>
              <a:t>, um das Bild Ihres ‘inneren Vergnügungsparks’ sogar noch bunter und – worum es nämlich geht – </a:t>
            </a:r>
            <a:r>
              <a:rPr lang="de-AT" sz="2400" b="1">
                <a:solidFill>
                  <a:schemeClr val="dk1"/>
                </a:solidFill>
                <a:latin typeface="Arial"/>
                <a:ea typeface="Arial"/>
                <a:cs typeface="Arial"/>
                <a:sym typeface="Arial"/>
              </a:rPr>
              <a:t>vielfältiger</a:t>
            </a:r>
            <a:r>
              <a:rPr lang="de-AT" sz="2400">
                <a:solidFill>
                  <a:schemeClr val="dk1"/>
                </a:solidFill>
                <a:latin typeface="Arial"/>
                <a:ea typeface="Arial"/>
                <a:cs typeface="Arial"/>
                <a:sym typeface="Arial"/>
              </a:rPr>
              <a:t> zu machen.</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subTitle" idx="1"/>
          </p:nvPr>
        </p:nvSpPr>
        <p:spPr>
          <a:xfrm>
            <a:off x="1043608" y="1700808"/>
            <a:ext cx="6630400" cy="217223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3200" b="0" i="0" u="none" strike="noStrike" cap="none">
                <a:solidFill>
                  <a:srgbClr val="888888"/>
                </a:solidFill>
                <a:latin typeface="Arial"/>
                <a:ea typeface="Arial"/>
                <a:cs typeface="Arial"/>
                <a:sym typeface="Arial"/>
              </a:rPr>
              <a:t>Entwickelt von Auxilium im Rahmen des Erasmus+ Projekts</a:t>
            </a:r>
            <a:br>
              <a:rPr lang="de-AT" sz="3200" b="0" i="0" u="none" strike="noStrike" cap="none">
                <a:solidFill>
                  <a:srgbClr val="888888"/>
                </a:solidFill>
                <a:latin typeface="Arial"/>
                <a:ea typeface="Arial"/>
                <a:cs typeface="Arial"/>
                <a:sym typeface="Arial"/>
              </a:rPr>
            </a:br>
            <a:r>
              <a:rPr lang="de-AT" sz="3200" b="0" i="0" u="none" strike="noStrike" cap="none">
                <a:solidFill>
                  <a:srgbClr val="888888"/>
                </a:solidFill>
                <a:latin typeface="Arial"/>
                <a:ea typeface="Arial"/>
                <a:cs typeface="Arial"/>
                <a:sym typeface="Arial"/>
              </a:rPr>
              <a:t>“Open Professional Collaboration for Innovation”</a:t>
            </a:r>
          </a:p>
        </p:txBody>
      </p:sp>
      <p:sp>
        <p:nvSpPr>
          <p:cNvPr id="268" name="Shape 268"/>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de-AT" sz="2000">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539552" y="692695"/>
            <a:ext cx="8208912" cy="1656183"/>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de-AT" sz="3200" b="0" i="0" u="none" strike="noStrike" cap="none">
                <a:solidFill>
                  <a:schemeClr val="dk1"/>
                </a:solidFill>
                <a:latin typeface="Arial"/>
                <a:ea typeface="Arial"/>
                <a:cs typeface="Arial"/>
                <a:sym typeface="Arial"/>
              </a:rPr>
              <a:t>Warum ein Diversity Training absolvieren?</a:t>
            </a:r>
            <a:br>
              <a:rPr lang="de-AT" sz="3200" b="0" i="0" u="none" strike="noStrike" cap="none">
                <a:solidFill>
                  <a:schemeClr val="dk1"/>
                </a:solidFill>
                <a:latin typeface="Arial"/>
                <a:ea typeface="Arial"/>
                <a:cs typeface="Arial"/>
                <a:sym typeface="Arial"/>
              </a:rPr>
            </a:br>
            <a:r>
              <a:rPr lang="de-AT" sz="3200" b="0" i="0" u="none" strike="noStrike" cap="none">
                <a:solidFill>
                  <a:schemeClr val="dk1"/>
                </a:solidFill>
                <a:latin typeface="Arial"/>
                <a:ea typeface="Arial"/>
                <a:cs typeface="Arial"/>
                <a:sym typeface="Arial"/>
              </a:rPr>
              <a:t>Eine Bewusstseinsübung</a:t>
            </a:r>
          </a:p>
        </p:txBody>
      </p:sp>
      <p:sp>
        <p:nvSpPr>
          <p:cNvPr id="185" name="Shape 185"/>
          <p:cNvSpPr txBox="1">
            <a:spLocks noGrp="1"/>
          </p:cNvSpPr>
          <p:nvPr>
            <p:ph type="body" idx="1"/>
          </p:nvPr>
        </p:nvSpPr>
        <p:spPr>
          <a:xfrm>
            <a:off x="1043608" y="2276872"/>
            <a:ext cx="7488831" cy="387789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de-AT" sz="2200" b="0" i="0" u="none" strike="noStrike" cap="none">
                <a:solidFill>
                  <a:schemeClr val="dk1"/>
                </a:solidFill>
                <a:latin typeface="Arial"/>
                <a:ea typeface="Arial"/>
                <a:cs typeface="Arial"/>
                <a:sym typeface="Arial"/>
              </a:rPr>
              <a:t>Die Durchführung der folgenden Übung nimmt in </a:t>
            </a:r>
            <a:br>
              <a:rPr lang="de-AT" sz="2200" b="0" i="0" u="none" strike="noStrike" cap="none">
                <a:solidFill>
                  <a:schemeClr val="dk1"/>
                </a:solidFill>
                <a:latin typeface="Arial"/>
                <a:ea typeface="Arial"/>
                <a:cs typeface="Arial"/>
                <a:sym typeface="Arial"/>
              </a:rPr>
            </a:br>
            <a:r>
              <a:rPr lang="de-AT" sz="2200" b="0" i="0" u="none" strike="noStrike" cap="none">
                <a:solidFill>
                  <a:schemeClr val="dk1"/>
                </a:solidFill>
                <a:latin typeface="Arial"/>
                <a:ea typeface="Arial"/>
                <a:cs typeface="Arial"/>
                <a:sym typeface="Arial"/>
              </a:rPr>
              <a:t>etwa 5-7 Minuten in Anspruch.</a:t>
            </a:r>
          </a:p>
          <a:p>
            <a:pPr marL="0" marR="0" lvl="0" indent="0" algn="l" rtl="0">
              <a:spcBef>
                <a:spcPts val="260"/>
              </a:spcBef>
              <a:spcAft>
                <a:spcPts val="0"/>
              </a:spcAft>
              <a:buClr>
                <a:schemeClr val="dk1"/>
              </a:buClr>
              <a:buSzPct val="25000"/>
              <a:buFont typeface="Arial"/>
              <a:buNone/>
            </a:pPr>
            <a:endParaRPr sz="1300" b="0" i="0" u="none" strike="noStrike" cap="none">
              <a:solidFill>
                <a:schemeClr val="dk1"/>
              </a:solidFill>
              <a:latin typeface="Arial"/>
              <a:ea typeface="Arial"/>
              <a:cs typeface="Arial"/>
              <a:sym typeface="Arial"/>
            </a:endParaRPr>
          </a:p>
          <a:p>
            <a:pPr marL="0" marR="0" lvl="0" indent="0" algn="l" rtl="0">
              <a:spcBef>
                <a:spcPts val="440"/>
              </a:spcBef>
              <a:spcAft>
                <a:spcPts val="0"/>
              </a:spcAft>
              <a:buClr>
                <a:schemeClr val="dk1"/>
              </a:buClr>
              <a:buSzPct val="25000"/>
              <a:buFont typeface="Arial"/>
              <a:buNone/>
            </a:pPr>
            <a:r>
              <a:rPr lang="de-AT" sz="2200" b="0" i="0" u="none" strike="noStrike" cap="none">
                <a:solidFill>
                  <a:schemeClr val="dk1"/>
                </a:solidFill>
                <a:latin typeface="Arial"/>
                <a:ea typeface="Arial"/>
                <a:cs typeface="Arial"/>
                <a:sym typeface="Arial"/>
              </a:rPr>
              <a:t>Diese Übung kann alleine oder in der Gruppe </a:t>
            </a:r>
            <a:br>
              <a:rPr lang="de-AT" sz="2200" b="0" i="0" u="none" strike="noStrike" cap="none">
                <a:solidFill>
                  <a:schemeClr val="dk1"/>
                </a:solidFill>
                <a:latin typeface="Arial"/>
                <a:ea typeface="Arial"/>
                <a:cs typeface="Arial"/>
                <a:sym typeface="Arial"/>
              </a:rPr>
            </a:br>
            <a:r>
              <a:rPr lang="de-AT" sz="2200" b="0" i="0" u="none" strike="noStrike" cap="none">
                <a:solidFill>
                  <a:schemeClr val="dk1"/>
                </a:solidFill>
                <a:latin typeface="Arial"/>
                <a:ea typeface="Arial"/>
                <a:cs typeface="Arial"/>
                <a:sym typeface="Arial"/>
              </a:rPr>
              <a:t>durchgeführt werden.</a:t>
            </a:r>
          </a:p>
          <a:p>
            <a:pPr marL="342900" marR="0" lvl="0" indent="-342900" algn="l" rtl="0">
              <a:spcBef>
                <a:spcPts val="260"/>
              </a:spcBef>
              <a:spcAft>
                <a:spcPts val="0"/>
              </a:spcAft>
              <a:buClr>
                <a:schemeClr val="dk1"/>
              </a:buClr>
              <a:buSzPct val="25000"/>
              <a:buFont typeface="Arial"/>
              <a:buNone/>
            </a:pPr>
            <a:endParaRPr sz="1300" b="0" i="0" u="none" strike="noStrike" cap="none">
              <a:solidFill>
                <a:schemeClr val="dk1"/>
              </a:solidFill>
              <a:latin typeface="Arial"/>
              <a:ea typeface="Arial"/>
              <a:cs typeface="Arial"/>
              <a:sym typeface="Arial"/>
            </a:endParaRPr>
          </a:p>
          <a:p>
            <a:pPr marL="0" marR="0" lvl="0" indent="0" algn="l" rtl="0">
              <a:spcBef>
                <a:spcPts val="440"/>
              </a:spcBef>
              <a:spcAft>
                <a:spcPts val="0"/>
              </a:spcAft>
              <a:buClr>
                <a:schemeClr val="dk1"/>
              </a:buClr>
              <a:buSzPct val="25000"/>
              <a:buFont typeface="Arial"/>
              <a:buNone/>
            </a:pPr>
            <a:r>
              <a:rPr lang="de-AT" sz="2200" b="0" i="0" u="none" strike="noStrike" cap="none">
                <a:solidFill>
                  <a:schemeClr val="dk1"/>
                </a:solidFill>
                <a:latin typeface="Arial"/>
                <a:ea typeface="Arial"/>
                <a:cs typeface="Arial"/>
                <a:sym typeface="Arial"/>
              </a:rPr>
              <a:t>Die Folgenden Folien leiten durch die Übung – dazu benötigen Sie lediglich</a:t>
            </a:r>
          </a:p>
          <a:p>
            <a:pPr marL="719138" marR="0" lvl="0" indent="-350838" algn="l" rtl="0">
              <a:spcBef>
                <a:spcPts val="440"/>
              </a:spcBef>
              <a:spcAft>
                <a:spcPts val="0"/>
              </a:spcAft>
              <a:buClr>
                <a:schemeClr val="dk1"/>
              </a:buClr>
              <a:buSzPct val="25000"/>
              <a:buFont typeface="Arial"/>
              <a:buNone/>
            </a:pPr>
            <a:r>
              <a:rPr lang="de-AT" sz="2200" b="0" i="0" u="none" strike="noStrike" cap="none">
                <a:solidFill>
                  <a:schemeClr val="dk1"/>
                </a:solidFill>
                <a:latin typeface="Arial"/>
                <a:ea typeface="Arial"/>
                <a:cs typeface="Arial"/>
                <a:sym typeface="Arial"/>
              </a:rPr>
              <a:t> a) Ihr Vorstellungsvermögen</a:t>
            </a:r>
          </a:p>
          <a:p>
            <a:pPr marL="719138" marR="0" lvl="0" indent="-350838" algn="l" rtl="0">
              <a:spcBef>
                <a:spcPts val="440"/>
              </a:spcBef>
              <a:spcAft>
                <a:spcPts val="0"/>
              </a:spcAft>
              <a:buClr>
                <a:schemeClr val="dk1"/>
              </a:buClr>
              <a:buSzPct val="25000"/>
              <a:buFont typeface="Arial"/>
              <a:buNone/>
            </a:pPr>
            <a:r>
              <a:rPr lang="de-AT" sz="2200" b="0" i="0" u="none" strike="noStrike" cap="none">
                <a:solidFill>
                  <a:schemeClr val="dk1"/>
                </a:solidFill>
                <a:latin typeface="Arial"/>
                <a:ea typeface="Arial"/>
                <a:cs typeface="Arial"/>
                <a:sym typeface="Arial"/>
              </a:rPr>
              <a:t> b) einen Stift und ein Papier um Gedanken zu notieren. </a:t>
            </a:r>
          </a:p>
          <a:p>
            <a:pPr marL="342900" marR="0" lvl="0" indent="-342900" algn="l" rtl="0">
              <a:spcBef>
                <a:spcPts val="640"/>
              </a:spcBef>
              <a:spcAft>
                <a:spcPts val="0"/>
              </a:spcAft>
              <a:buClr>
                <a:schemeClr val="dk1"/>
              </a:buClr>
              <a:buSzPct val="25000"/>
              <a:buFont typeface="Arial"/>
              <a:buNone/>
            </a:pPr>
            <a:endParaRPr sz="3200" b="0" i="0" u="none" strike="noStrike" cap="none">
              <a:solidFill>
                <a:schemeClr val="dk1"/>
              </a:solidFill>
              <a:latin typeface="Arial"/>
              <a:ea typeface="Arial"/>
              <a:cs typeface="Arial"/>
              <a:sym typeface="Arial"/>
            </a:endParaRPr>
          </a:p>
          <a:p>
            <a:pPr marL="342900" marR="0" lvl="0" indent="-342900" algn="l" rtl="0">
              <a:spcBef>
                <a:spcPts val="640"/>
              </a:spcBef>
              <a:buClr>
                <a:schemeClr val="dk1"/>
              </a:buClr>
              <a:buSzPct val="25000"/>
              <a:buFont typeface="Arial"/>
              <a:buNone/>
            </a:pPr>
            <a:endParaRPr sz="3200" b="0" i="0" u="none" strike="noStrike" cap="none">
              <a:solidFill>
                <a:schemeClr val="dk1"/>
              </a:solidFill>
              <a:latin typeface="Arial"/>
              <a:ea typeface="Arial"/>
              <a:cs typeface="Aria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1043608" y="692695"/>
            <a:ext cx="6912767" cy="5433467"/>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48"/>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48"/>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48"/>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76"/>
              </a:spcBef>
              <a:spcAft>
                <a:spcPts val="0"/>
              </a:spcAft>
              <a:buClr>
                <a:schemeClr val="dk1"/>
              </a:buClr>
              <a:buSzPct val="99166"/>
              <a:buFont typeface="Arial"/>
              <a:buChar char="•"/>
            </a:pPr>
            <a:r>
              <a:rPr lang="de-AT" sz="2380" b="0" i="0" u="none" strike="noStrike" cap="none">
                <a:solidFill>
                  <a:schemeClr val="dk1"/>
                </a:solidFill>
                <a:latin typeface="Arial"/>
                <a:ea typeface="Arial"/>
                <a:cs typeface="Arial"/>
                <a:sym typeface="Arial"/>
              </a:rPr>
              <a:t>Bitte stellen Sie sicher, dass Sie für die kommenden 5-7 Minuten eine ruhige Umgebung haben</a:t>
            </a:r>
          </a:p>
          <a:p>
            <a:pPr marL="342900" marR="0" lvl="0" indent="-342900" algn="l" rtl="0">
              <a:lnSpc>
                <a:spcPct val="80000"/>
              </a:lnSpc>
              <a:spcBef>
                <a:spcPts val="448"/>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48"/>
              </a:spcBef>
              <a:spcAft>
                <a:spcPts val="0"/>
              </a:spcAft>
              <a:buClr>
                <a:schemeClr val="dk1"/>
              </a:buClr>
              <a:buSzPct val="25000"/>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76"/>
              </a:spcBef>
              <a:spcAft>
                <a:spcPts val="0"/>
              </a:spcAft>
              <a:buClr>
                <a:schemeClr val="dk1"/>
              </a:buClr>
              <a:buSzPct val="99166"/>
              <a:buFont typeface="Arial"/>
              <a:buChar char="•"/>
            </a:pPr>
            <a:r>
              <a:rPr lang="de-AT" sz="2380" b="0" i="0" u="none" strike="noStrike" cap="none">
                <a:solidFill>
                  <a:schemeClr val="dk1"/>
                </a:solidFill>
                <a:latin typeface="Arial"/>
                <a:ea typeface="Arial"/>
                <a:cs typeface="Arial"/>
                <a:sym typeface="Arial"/>
              </a:rPr>
              <a:t>Gehen Sie mit Freude in die Übung und lassen Sie sich von der animierten Präsentationen durch die nächste Schritte leiten. </a:t>
            </a:r>
          </a:p>
          <a:p>
            <a:pPr marL="342900" marR="0" lvl="0" indent="-342900" algn="l" rtl="0">
              <a:lnSpc>
                <a:spcPct val="80000"/>
              </a:lnSpc>
              <a:spcBef>
                <a:spcPts val="448"/>
              </a:spcBef>
              <a:spcAft>
                <a:spcPts val="0"/>
              </a:spcAft>
              <a:buClr>
                <a:schemeClr val="dk1"/>
              </a:buClr>
              <a:buSzPct val="101818"/>
              <a:buFont typeface="Arial"/>
              <a:buNone/>
            </a:pPr>
            <a:endParaRPr sz="2240" b="0" i="0" u="none" strike="noStrike" cap="none">
              <a:solidFill>
                <a:schemeClr val="dk1"/>
              </a:solidFill>
              <a:latin typeface="Arial"/>
              <a:ea typeface="Arial"/>
              <a:cs typeface="Arial"/>
              <a:sym typeface="Arial"/>
            </a:endParaRPr>
          </a:p>
          <a:p>
            <a:pPr marL="342900" marR="0" lvl="0" indent="-342900" algn="l" rtl="0">
              <a:lnSpc>
                <a:spcPct val="80000"/>
              </a:lnSpc>
              <a:spcBef>
                <a:spcPts val="448"/>
              </a:spcBef>
              <a:buClr>
                <a:schemeClr val="dk1"/>
              </a:buClr>
              <a:buSzPct val="25000"/>
              <a:buFont typeface="Arial"/>
              <a:buNone/>
            </a:pPr>
            <a:r>
              <a:rPr lang="de-AT" sz="2240" b="0" i="0" u="none" strike="noStrike" cap="none">
                <a:solidFill>
                  <a:schemeClr val="dk1"/>
                </a:solidFill>
                <a:latin typeface="Arial"/>
                <a:ea typeface="Arial"/>
                <a:cs typeface="Arial"/>
                <a:sym typeface="Arial"/>
              </a:rPr>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subTitle" idx="1"/>
          </p:nvPr>
        </p:nvSpPr>
        <p:spPr>
          <a:xfrm>
            <a:off x="899591" y="980728"/>
            <a:ext cx="5715400" cy="100811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4000" b="1" i="0" u="none" strike="noStrike" cap="none">
                <a:solidFill>
                  <a:srgbClr val="888888"/>
                </a:solidFill>
                <a:latin typeface="Arial"/>
                <a:ea typeface="Arial"/>
                <a:cs typeface="Arial"/>
                <a:sym typeface="Arial"/>
              </a:rPr>
              <a:t>Der Vergnügungspark</a:t>
            </a:r>
          </a:p>
        </p:txBody>
      </p:sp>
      <p:sp>
        <p:nvSpPr>
          <p:cNvPr id="197" name="Shape 197"/>
          <p:cNvSpPr txBox="1"/>
          <p:nvPr/>
        </p:nvSpPr>
        <p:spPr>
          <a:xfrm>
            <a:off x="899592" y="2492896"/>
            <a:ext cx="7459804" cy="329320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2400" b="0" i="0" u="none" strike="noStrike" cap="none">
                <a:solidFill>
                  <a:schemeClr val="dk1"/>
                </a:solidFill>
                <a:latin typeface="Arial"/>
                <a:ea typeface="Arial"/>
                <a:cs typeface="Arial"/>
                <a:sym typeface="Arial"/>
              </a:rPr>
              <a:t>Lassen Sie uns einen Spaziergang machen.</a:t>
            </a:r>
          </a:p>
          <a:p>
            <a:pPr marL="0" marR="0" lvl="0" indent="0" algn="ctr" rtl="0">
              <a:spcBef>
                <a:spcPts val="0"/>
              </a:spcBef>
              <a:buSzPct val="25000"/>
              <a:buNone/>
            </a:pPr>
            <a:r>
              <a:rPr lang="de-AT" sz="2400" b="0" i="0" u="none" strike="noStrike" cap="none">
                <a:solidFill>
                  <a:schemeClr val="dk1"/>
                </a:solidFill>
                <a:latin typeface="Arial"/>
                <a:ea typeface="Arial"/>
                <a:cs typeface="Arial"/>
                <a:sym typeface="Arial"/>
              </a:rPr>
              <a:t>Einen Spaziergang durch den Vergnügungspark.</a:t>
            </a:r>
          </a:p>
          <a:p>
            <a:pPr marL="0" marR="0" lvl="0" indent="0" algn="ctr" rtl="0">
              <a:spcBef>
                <a:spcPts val="0"/>
              </a:spcBef>
              <a:buNone/>
            </a:pPr>
            <a:endParaRPr sz="2400" b="0" i="0" u="none" strike="noStrike" cap="none">
              <a:solidFill>
                <a:schemeClr val="dk1"/>
              </a:solidFill>
              <a:latin typeface="Arial"/>
              <a:ea typeface="Arial"/>
              <a:cs typeface="Arial"/>
              <a:sym typeface="Arial"/>
            </a:endParaRPr>
          </a:p>
          <a:p>
            <a:pPr marL="0" marR="0" lvl="0" indent="0" algn="ctr" rtl="0">
              <a:spcBef>
                <a:spcPts val="0"/>
              </a:spcBef>
              <a:buNone/>
            </a:pPr>
            <a:endParaRPr sz="1600" b="0" i="0" u="none" strike="noStrike" cap="none">
              <a:solidFill>
                <a:schemeClr val="dk1"/>
              </a:solidFill>
              <a:latin typeface="Arial"/>
              <a:ea typeface="Arial"/>
              <a:cs typeface="Arial"/>
              <a:sym typeface="Arial"/>
            </a:endParaRPr>
          </a:p>
          <a:p>
            <a:pPr marL="0" marR="0" lvl="0" indent="0" algn="ctr" rtl="0">
              <a:spcBef>
                <a:spcPts val="0"/>
              </a:spcBef>
              <a:buSzPct val="25000"/>
              <a:buNone/>
            </a:pPr>
            <a:r>
              <a:rPr lang="de-AT" sz="2400" b="0" i="0" u="none" strike="noStrike" cap="none">
                <a:solidFill>
                  <a:schemeClr val="dk1"/>
                </a:solidFill>
                <a:latin typeface="Arial"/>
                <a:ea typeface="Arial"/>
                <a:cs typeface="Arial"/>
                <a:sym typeface="Arial"/>
              </a:rPr>
              <a:t>Waren Sie schon jemals in einem Vergnügungspark? All die Menschen? All die Geräusche? </a:t>
            </a:r>
          </a:p>
          <a:p>
            <a:pPr marL="0" marR="0" lvl="0" indent="0" algn="ctr" rtl="0">
              <a:spcBef>
                <a:spcPts val="0"/>
              </a:spcBef>
              <a:buSzPct val="25000"/>
              <a:buNone/>
            </a:pPr>
            <a:r>
              <a:rPr lang="de-AT" sz="2400" b="0" i="0" u="none" strike="noStrike" cap="none">
                <a:solidFill>
                  <a:schemeClr val="dk1"/>
                </a:solidFill>
                <a:latin typeface="Arial"/>
                <a:ea typeface="Arial"/>
                <a:cs typeface="Arial"/>
                <a:sym typeface="Arial"/>
              </a:rPr>
              <a:t>All die verführerischen Gerüche?</a:t>
            </a:r>
          </a:p>
          <a:p>
            <a:pPr marL="0" marR="0" lvl="0" indent="0" algn="l" rtl="0">
              <a:spcBef>
                <a:spcPts val="0"/>
              </a:spcBef>
              <a:buNone/>
            </a:pPr>
            <a:endParaRPr sz="2400">
              <a:solidFill>
                <a:schemeClr val="dk1"/>
              </a:solidFill>
              <a:latin typeface="Arial"/>
              <a:ea typeface="Arial"/>
              <a:cs typeface="Arial"/>
              <a:sym typeface="Arial"/>
            </a:endParaRPr>
          </a:p>
          <a:p>
            <a:pPr marL="0" marR="0" lvl="0" indent="0" algn="l" rtl="0">
              <a:spcBef>
                <a:spcPts val="0"/>
              </a:spcBef>
              <a:buNone/>
            </a:pPr>
            <a:endParaRPr sz="2400">
              <a:solidFill>
                <a:schemeClr val="dk1"/>
              </a:solidFill>
              <a:latin typeface="Arial"/>
              <a:ea typeface="Arial"/>
              <a:cs typeface="Arial"/>
              <a:sym typeface="Arial"/>
            </a:endParaRPr>
          </a:p>
        </p:txBody>
      </p:sp>
      <p:pic>
        <p:nvPicPr>
          <p:cNvPr id="198" name="Shape 198"/>
          <p:cNvPicPr preferRelativeResize="0"/>
          <p:nvPr/>
        </p:nvPicPr>
        <p:blipFill rotWithShape="1">
          <a:blip r:embed="rId3">
            <a:alphaModFix/>
          </a:blip>
          <a:srcRect/>
          <a:stretch/>
        </p:blipFill>
        <p:spPr>
          <a:xfrm>
            <a:off x="6516216" y="0"/>
            <a:ext cx="2627785" cy="2066088"/>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1259632" y="1268759"/>
            <a:ext cx="6670557" cy="168478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1"/>
              </a:buClr>
              <a:buSzPct val="25000"/>
              <a:buFont typeface="Arial"/>
              <a:buNone/>
            </a:pPr>
            <a:r>
              <a:rPr lang="de-AT" sz="3200" b="0" i="0" u="none" strike="noStrike" cap="none">
                <a:solidFill>
                  <a:schemeClr val="dk1"/>
                </a:solidFill>
                <a:latin typeface="Arial"/>
                <a:ea typeface="Arial"/>
                <a:cs typeface="Arial"/>
                <a:sym typeface="Arial"/>
              </a:rPr>
              <a:t>Es ist ein sonniger Tag und Sie beginnen durch einen solchen Vergnügungspark zu spazieren.</a:t>
            </a:r>
          </a:p>
          <a:p>
            <a:pPr marL="342900" marR="0" lvl="0" indent="-342900" algn="ctr" rtl="0">
              <a:spcBef>
                <a:spcPts val="640"/>
              </a:spcBef>
              <a:buClr>
                <a:schemeClr val="dk1"/>
              </a:buClr>
              <a:buSzPct val="25000"/>
              <a:buFont typeface="Arial"/>
              <a:buNone/>
            </a:pPr>
            <a:endParaRPr sz="3200" b="0" i="0" u="none" strike="noStrike" cap="none">
              <a:solidFill>
                <a:schemeClr val="dk1"/>
              </a:solidFill>
              <a:latin typeface="Arial"/>
              <a:ea typeface="Arial"/>
              <a:cs typeface="Arial"/>
              <a:sym typeface="Arial"/>
            </a:endParaRPr>
          </a:p>
        </p:txBody>
      </p:sp>
      <p:sp>
        <p:nvSpPr>
          <p:cNvPr id="204" name="Shape 204"/>
          <p:cNvSpPr/>
          <p:nvPr/>
        </p:nvSpPr>
        <p:spPr>
          <a:xfrm>
            <a:off x="1259632" y="2996951"/>
            <a:ext cx="6408712" cy="2985432"/>
          </a:xfrm>
          <a:prstGeom prst="rect">
            <a:avLst/>
          </a:prstGeom>
          <a:noFill/>
          <a:ln>
            <a:noFill/>
          </a:ln>
        </p:spPr>
        <p:txBody>
          <a:bodyPr lIns="91425" tIns="45700" rIns="91425" bIns="45700" anchor="t" anchorCtr="0">
            <a:noAutofit/>
          </a:bodyPr>
          <a:lstStyle/>
          <a:p>
            <a:pPr marL="0" marR="0" lvl="0" indent="0" algn="ctr" rtl="0">
              <a:spcBef>
                <a:spcPts val="0"/>
              </a:spcBef>
              <a:buNone/>
            </a:pPr>
            <a:endParaRPr sz="2800">
              <a:solidFill>
                <a:schemeClr val="dk1"/>
              </a:solidFill>
              <a:latin typeface="Arial"/>
              <a:ea typeface="Arial"/>
              <a:cs typeface="Arial"/>
              <a:sym typeface="Arial"/>
            </a:endParaRPr>
          </a:p>
          <a:p>
            <a:pPr marL="0" marR="0" lvl="0" indent="0" algn="ctr" rtl="0">
              <a:spcBef>
                <a:spcPts val="0"/>
              </a:spcBef>
              <a:buSzPct val="25000"/>
              <a:buNone/>
            </a:pPr>
            <a:r>
              <a:rPr lang="de-AT" sz="2800">
                <a:solidFill>
                  <a:schemeClr val="dk1"/>
                </a:solidFill>
                <a:latin typeface="Arial"/>
                <a:ea typeface="Arial"/>
                <a:cs typeface="Arial"/>
                <a:sym typeface="Arial"/>
              </a:rPr>
              <a:t>Sie sehen sich um und sind sich der Menschen bewusst, die Sie umgeben. </a:t>
            </a:r>
          </a:p>
          <a:p>
            <a:pPr marL="0" marR="0" lvl="0" indent="0" algn="ctr" rtl="0">
              <a:spcBef>
                <a:spcPts val="0"/>
              </a:spcBef>
              <a:buNone/>
            </a:pPr>
            <a:endParaRPr sz="1600">
              <a:solidFill>
                <a:schemeClr val="dk1"/>
              </a:solidFill>
              <a:latin typeface="Arial"/>
              <a:ea typeface="Arial"/>
              <a:cs typeface="Arial"/>
              <a:sym typeface="Arial"/>
            </a:endParaRPr>
          </a:p>
          <a:p>
            <a:pPr marL="0" marR="0" lvl="0" indent="0" algn="ctr" rtl="0">
              <a:spcBef>
                <a:spcPts val="0"/>
              </a:spcBef>
              <a:buNone/>
            </a:pPr>
            <a:endParaRPr sz="2800">
              <a:solidFill>
                <a:schemeClr val="dk1"/>
              </a:solidFill>
              <a:latin typeface="Arial"/>
              <a:ea typeface="Arial"/>
              <a:cs typeface="Arial"/>
              <a:sym typeface="Arial"/>
            </a:endParaRPr>
          </a:p>
          <a:p>
            <a:pPr marL="0" marR="0" lvl="0" indent="0" algn="ctr" rtl="0">
              <a:spcBef>
                <a:spcPts val="0"/>
              </a:spcBef>
              <a:buSzPct val="25000"/>
              <a:buNone/>
            </a:pPr>
            <a:r>
              <a:rPr lang="de-AT" sz="2800">
                <a:solidFill>
                  <a:schemeClr val="dk1"/>
                </a:solidFill>
                <a:latin typeface="Arial"/>
                <a:ea typeface="Arial"/>
                <a:cs typeface="Arial"/>
                <a:sym typeface="Arial"/>
              </a:rPr>
              <a:t>Sie beginnen langsam durch den Vergnügungspark zu gehen.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p:nvPr/>
        </p:nvSpPr>
        <p:spPr>
          <a:xfrm>
            <a:off x="611560" y="2708919"/>
            <a:ext cx="8136903" cy="113877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400">
                <a:solidFill>
                  <a:schemeClr val="dk1"/>
                </a:solidFill>
                <a:latin typeface="Arial"/>
                <a:ea typeface="Arial"/>
                <a:cs typeface="Arial"/>
                <a:sym typeface="Arial"/>
              </a:rPr>
              <a:t>Schauen Sie sich die Menschen während Ihres Spaziergangs genau an.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p:nvPr/>
        </p:nvSpPr>
        <p:spPr>
          <a:xfrm>
            <a:off x="611560" y="2564903"/>
            <a:ext cx="7704855" cy="113877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400">
                <a:solidFill>
                  <a:schemeClr val="dk1"/>
                </a:solidFill>
                <a:latin typeface="Arial"/>
                <a:ea typeface="Arial"/>
                <a:cs typeface="Arial"/>
                <a:sym typeface="Arial"/>
              </a:rPr>
              <a:t>Sie sehen sich um und sind sich der Menschen, die Sie umgeben, bewusst.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p:nvPr/>
        </p:nvSpPr>
        <p:spPr>
          <a:xfrm>
            <a:off x="683568" y="2708919"/>
            <a:ext cx="7848871" cy="113877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400">
                <a:solidFill>
                  <a:schemeClr val="dk1"/>
                </a:solidFill>
                <a:latin typeface="Arial"/>
                <a:ea typeface="Arial"/>
                <a:cs typeface="Arial"/>
                <a:sym typeface="Arial"/>
              </a:rPr>
              <a:t>Sie sehen Menschen, die sich für unterschiedliche Attraktionen anstellen.</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p:nvPr/>
        </p:nvSpPr>
        <p:spPr>
          <a:xfrm>
            <a:off x="899591" y="2636911"/>
            <a:ext cx="6912767" cy="113877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de-AT" sz="3400">
                <a:solidFill>
                  <a:schemeClr val="dk1"/>
                </a:solidFill>
                <a:latin typeface="Arial"/>
                <a:ea typeface="Arial"/>
                <a:cs typeface="Arial"/>
                <a:sym typeface="Arial"/>
              </a:rPr>
              <a:t>Sie bemerken amüsierte und erschrockene Gesichter.</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461</Words>
  <Application>Microsoft Office PowerPoint</Application>
  <PresentationFormat>Bildschirmpräsentation (4:3)</PresentationFormat>
  <Paragraphs>85</Paragraphs>
  <Slides>16</Slides>
  <Notes>16</Notes>
  <HiddenSlides>0</HiddenSlides>
  <MMClips>0</MMClips>
  <ScaleCrop>false</ScaleCrop>
  <HeadingPairs>
    <vt:vector size="4" baseType="variant">
      <vt:variant>
        <vt:lpstr>Design</vt:lpstr>
      </vt:variant>
      <vt:variant>
        <vt:i4>2</vt:i4>
      </vt:variant>
      <vt:variant>
        <vt:lpstr>Folientitel</vt:lpstr>
      </vt:variant>
      <vt:variant>
        <vt:i4>16</vt:i4>
      </vt:variant>
    </vt:vector>
  </HeadingPairs>
  <TitlesOfParts>
    <vt:vector size="18" baseType="lpstr">
      <vt:lpstr>Office Theme</vt:lpstr>
      <vt:lpstr>1_Office Theme</vt:lpstr>
      <vt:lpstr>Bewusstseinsübung</vt:lpstr>
      <vt:lpstr>Warum ein Diversity Training absolvieren? Eine Bewusstseinsübung</vt:lpstr>
      <vt:lpstr>Folie 3</vt:lpstr>
      <vt:lpstr>Folie 4</vt:lpstr>
      <vt:lpstr>Folie 5</vt:lpstr>
      <vt:lpstr>Folie 6</vt:lpstr>
      <vt:lpstr>Folie 7</vt:lpstr>
      <vt:lpstr>Folie 8</vt:lpstr>
      <vt:lpstr>Folie 9</vt:lpstr>
      <vt:lpstr>Folie 10</vt:lpstr>
      <vt:lpstr>Folie 11</vt:lpstr>
      <vt:lpstr>Folie 12</vt:lpstr>
      <vt:lpstr>Bewusstsein von Diversity  </vt:lpstr>
      <vt:lpstr>ABER  waren in Ihren Vorstellungen auch...</vt:lpstr>
      <vt:lpstr>Warum diese Übung? </vt:lpstr>
      <vt:lpstr>Folie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Bewusstseinsübung</dc:title>
  <dc:creator>Veronika Rechberger</dc:creator>
  <cp:lastModifiedBy>Veronika Rechberger</cp:lastModifiedBy>
  <cp:revision>1</cp:revision>
  <dcterms:modified xsi:type="dcterms:W3CDTF">2016-05-03T12:39:20Z</dcterms:modified>
</cp:coreProperties>
</file>